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346" r:id="rId4"/>
    <p:sldId id="345" r:id="rId5"/>
    <p:sldId id="442" r:id="rId6"/>
    <p:sldId id="443" r:id="rId7"/>
    <p:sldId id="260" r:id="rId8"/>
    <p:sldId id="444" r:id="rId9"/>
    <p:sldId id="29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E1BD36-7A76-491B-BF9F-6E92A0D230D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0BD2799-373D-4E59-AA5D-810E984EFAF0}">
      <dgm:prSet phldrT="[Text]" custT="1"/>
      <dgm:spPr/>
      <dgm:t>
        <a:bodyPr/>
        <a:lstStyle/>
        <a:p>
          <a:r>
            <a:rPr lang="pt-PT" sz="1900" dirty="0">
              <a:latin typeface="Arial Narrow" panose="020B0606020202030204" pitchFamily="34" charset="0"/>
            </a:rPr>
            <a:t>Aumento da produtividade e transformação das relações de produção</a:t>
          </a:r>
          <a:endParaRPr lang="en-GB" sz="1900" dirty="0">
            <a:latin typeface="Arial Narrow" panose="020B0606020202030204" pitchFamily="34" charset="0"/>
          </a:endParaRPr>
        </a:p>
      </dgm:t>
    </dgm:pt>
    <dgm:pt modelId="{C3774791-B6A3-45DD-BE19-85F456A56FD0}" type="parTrans" cxnId="{F6E73C33-E8EF-45E2-AD47-11FCBC51CE28}">
      <dgm:prSet/>
      <dgm:spPr/>
      <dgm:t>
        <a:bodyPr/>
        <a:lstStyle/>
        <a:p>
          <a:endParaRPr lang="en-GB"/>
        </a:p>
      </dgm:t>
    </dgm:pt>
    <dgm:pt modelId="{C93FE30C-192C-4149-973E-A3B58AF5869C}" type="sibTrans" cxnId="{F6E73C33-E8EF-45E2-AD47-11FCBC51CE28}">
      <dgm:prSet/>
      <dgm:spPr/>
      <dgm:t>
        <a:bodyPr/>
        <a:lstStyle/>
        <a:p>
          <a:endParaRPr lang="en-GB"/>
        </a:p>
      </dgm:t>
    </dgm:pt>
    <dgm:pt modelId="{1092C630-AB44-4519-AF7C-9C270F8AAB16}">
      <dgm:prSet phldrT="[Text]" custT="1"/>
      <dgm:spPr/>
      <dgm:t>
        <a:bodyPr/>
        <a:lstStyle/>
        <a:p>
          <a:r>
            <a:rPr lang="pt-PT" sz="1800" dirty="0">
              <a:latin typeface="Arial Narrow" panose="020B0606020202030204" pitchFamily="34" charset="0"/>
            </a:rPr>
            <a:t>Transformação das forças produtivas e das relações de produção no campo</a:t>
          </a:r>
          <a:endParaRPr lang="en-GB" sz="1800" dirty="0">
            <a:latin typeface="Arial Narrow" panose="020B0606020202030204" pitchFamily="34" charset="0"/>
          </a:endParaRPr>
        </a:p>
      </dgm:t>
    </dgm:pt>
    <dgm:pt modelId="{F7A3BBEA-AF0F-4AC8-9AA0-C49714EF993D}" type="parTrans" cxnId="{9567A9B3-D812-4721-BE28-27B65A992A7F}">
      <dgm:prSet/>
      <dgm:spPr/>
      <dgm:t>
        <a:bodyPr/>
        <a:lstStyle/>
        <a:p>
          <a:endParaRPr lang="en-GB"/>
        </a:p>
      </dgm:t>
    </dgm:pt>
    <dgm:pt modelId="{8C2861C2-1723-4F94-94D6-8BEF0FAF4307}" type="sibTrans" cxnId="{9567A9B3-D812-4721-BE28-27B65A992A7F}">
      <dgm:prSet/>
      <dgm:spPr/>
      <dgm:t>
        <a:bodyPr/>
        <a:lstStyle/>
        <a:p>
          <a:endParaRPr lang="en-GB"/>
        </a:p>
      </dgm:t>
    </dgm:pt>
    <dgm:pt modelId="{2DF774B4-E996-4145-A2AC-9664479145C0}">
      <dgm:prSet phldrT="[Text]" custT="1"/>
      <dgm:spPr/>
      <dgm:t>
        <a:bodyPr/>
        <a:lstStyle/>
        <a:p>
          <a:r>
            <a:rPr lang="pt-PT" sz="1700" dirty="0">
              <a:latin typeface="Arial Narrow" panose="020B0606020202030204" pitchFamily="34" charset="0"/>
            </a:rPr>
            <a:t>Dilemas da aliança operário-camponesa 1: dualismo e reprodução social</a:t>
          </a:r>
          <a:endParaRPr lang="en-GB" sz="1700" dirty="0">
            <a:latin typeface="Arial Narrow" panose="020B0606020202030204" pitchFamily="34" charset="0"/>
          </a:endParaRPr>
        </a:p>
      </dgm:t>
    </dgm:pt>
    <dgm:pt modelId="{16269A7A-04EA-48B6-9DD5-152C70E2C00B}" type="parTrans" cxnId="{E7DBEA9F-F791-4E46-A1C9-22E80B060B39}">
      <dgm:prSet/>
      <dgm:spPr/>
      <dgm:t>
        <a:bodyPr/>
        <a:lstStyle/>
        <a:p>
          <a:endParaRPr lang="en-GB"/>
        </a:p>
      </dgm:t>
    </dgm:pt>
    <dgm:pt modelId="{FBA99F76-5765-416A-8E74-518B6E308E0F}" type="sibTrans" cxnId="{E7DBEA9F-F791-4E46-A1C9-22E80B060B39}">
      <dgm:prSet/>
      <dgm:spPr/>
      <dgm:t>
        <a:bodyPr/>
        <a:lstStyle/>
        <a:p>
          <a:endParaRPr lang="en-GB"/>
        </a:p>
      </dgm:t>
    </dgm:pt>
    <dgm:pt modelId="{1E50218C-2C00-4B14-B43B-3FE7DDEB4B1F}">
      <dgm:prSet phldrT="[Text]" custT="1"/>
      <dgm:spPr/>
      <dgm:t>
        <a:bodyPr/>
        <a:lstStyle/>
        <a:p>
          <a:r>
            <a:rPr lang="pt-PT" sz="1700" dirty="0">
              <a:latin typeface="Arial Narrow" panose="020B0606020202030204" pitchFamily="34" charset="0"/>
            </a:rPr>
            <a:t>Dilemas da aliança operário-camponesa 2: equilíbrio entre acumulação industrial e transformação rural</a:t>
          </a:r>
          <a:endParaRPr lang="en-GB" sz="1700" dirty="0">
            <a:latin typeface="Arial Narrow" panose="020B0606020202030204" pitchFamily="34" charset="0"/>
          </a:endParaRPr>
        </a:p>
      </dgm:t>
    </dgm:pt>
    <dgm:pt modelId="{EDCC1B34-2C77-4AB1-9D04-4CE2F307B3F5}" type="parTrans" cxnId="{544A567E-6395-43A1-9F7F-074E1FBCC07A}">
      <dgm:prSet/>
      <dgm:spPr/>
      <dgm:t>
        <a:bodyPr/>
        <a:lstStyle/>
        <a:p>
          <a:endParaRPr lang="en-GB"/>
        </a:p>
      </dgm:t>
    </dgm:pt>
    <dgm:pt modelId="{E1315E5B-751F-4AEB-A36E-821CCB38A867}" type="sibTrans" cxnId="{544A567E-6395-43A1-9F7F-074E1FBCC07A}">
      <dgm:prSet/>
      <dgm:spPr/>
      <dgm:t>
        <a:bodyPr/>
        <a:lstStyle/>
        <a:p>
          <a:endParaRPr lang="en-GB"/>
        </a:p>
      </dgm:t>
    </dgm:pt>
    <dgm:pt modelId="{C01CE62F-B26E-4577-A04B-6E608CBE363B}">
      <dgm:prSet phldrT="[Text]" custT="1"/>
      <dgm:spPr/>
      <dgm:t>
        <a:bodyPr/>
        <a:lstStyle/>
        <a:p>
          <a:r>
            <a:rPr lang="pt-PT" sz="1800" dirty="0">
              <a:latin typeface="Arial Narrow" panose="020B0606020202030204" pitchFamily="34" charset="0"/>
            </a:rPr>
            <a:t>Relação entre o Estado, a classe operária e o campesinato</a:t>
          </a:r>
          <a:endParaRPr lang="en-GB" sz="1800" dirty="0">
            <a:latin typeface="Arial Narrow" panose="020B0606020202030204" pitchFamily="34" charset="0"/>
          </a:endParaRPr>
        </a:p>
      </dgm:t>
    </dgm:pt>
    <dgm:pt modelId="{F7E59F0F-F6C7-4F90-9E51-131CFE006CA5}" type="parTrans" cxnId="{64ACEBA0-DA89-44B7-901F-9FE50EE8EE41}">
      <dgm:prSet/>
      <dgm:spPr/>
      <dgm:t>
        <a:bodyPr/>
        <a:lstStyle/>
        <a:p>
          <a:endParaRPr lang="en-GB"/>
        </a:p>
      </dgm:t>
    </dgm:pt>
    <dgm:pt modelId="{FA16331A-5B47-4981-A41C-B48E3588C02E}" type="sibTrans" cxnId="{64ACEBA0-DA89-44B7-901F-9FE50EE8EE41}">
      <dgm:prSet/>
      <dgm:spPr/>
      <dgm:t>
        <a:bodyPr/>
        <a:lstStyle/>
        <a:p>
          <a:endParaRPr lang="en-GB"/>
        </a:p>
      </dgm:t>
    </dgm:pt>
    <dgm:pt modelId="{96BF3CC4-55FD-4C2B-A362-47D3E0628652}" type="pres">
      <dgm:prSet presAssocID="{19E1BD36-7A76-491B-BF9F-6E92A0D230D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5523E9D-7356-4B57-9321-9A89FED6FA9B}" type="pres">
      <dgm:prSet presAssocID="{F0BD2799-373D-4E59-AA5D-810E984EFAF0}" presName="centerShape" presStyleLbl="node0" presStyleIdx="0" presStyleCnt="1" custScaleX="135233" custScaleY="113984" custLinFactNeighborY="-18910"/>
      <dgm:spPr/>
    </dgm:pt>
    <dgm:pt modelId="{F917EECB-D037-46EE-801C-E57625337ECF}" type="pres">
      <dgm:prSet presAssocID="{F7A3BBEA-AF0F-4AC8-9AA0-C49714EF993D}" presName="parTrans" presStyleLbl="bgSibTrans2D1" presStyleIdx="0" presStyleCnt="4" custAng="10959367"/>
      <dgm:spPr/>
    </dgm:pt>
    <dgm:pt modelId="{C1F656E2-DEAE-4C09-B847-A4F12253408F}" type="pres">
      <dgm:prSet presAssocID="{1092C630-AB44-4519-AF7C-9C270F8AAB16}" presName="node" presStyleLbl="node1" presStyleIdx="0" presStyleCnt="4" custScaleY="124887" custRadScaleRad="104834" custRadScaleInc="30428">
        <dgm:presLayoutVars>
          <dgm:bulletEnabled val="1"/>
        </dgm:presLayoutVars>
      </dgm:prSet>
      <dgm:spPr/>
    </dgm:pt>
    <dgm:pt modelId="{E9AE6068-4F21-4BE0-9414-348E12733645}" type="pres">
      <dgm:prSet presAssocID="{16269A7A-04EA-48B6-9DD5-152C70E2C00B}" presName="parTrans" presStyleLbl="bgSibTrans2D1" presStyleIdx="1" presStyleCnt="4" custAng="10800000"/>
      <dgm:spPr/>
    </dgm:pt>
    <dgm:pt modelId="{426FCB4C-DC94-4868-BE83-A21E238E45D9}" type="pres">
      <dgm:prSet presAssocID="{2DF774B4-E996-4145-A2AC-9664479145C0}" presName="node" presStyleLbl="node1" presStyleIdx="1" presStyleCnt="4" custScaleY="131010" custRadScaleRad="139529" custRadScaleInc="8092">
        <dgm:presLayoutVars>
          <dgm:bulletEnabled val="1"/>
        </dgm:presLayoutVars>
      </dgm:prSet>
      <dgm:spPr/>
    </dgm:pt>
    <dgm:pt modelId="{1F62DBE1-80A2-4D05-A3DD-5A58F59F645D}" type="pres">
      <dgm:prSet presAssocID="{EDCC1B34-2C77-4AB1-9D04-4CE2F307B3F5}" presName="parTrans" presStyleLbl="bgSibTrans2D1" presStyleIdx="2" presStyleCnt="4" custAng="10709592"/>
      <dgm:spPr/>
    </dgm:pt>
    <dgm:pt modelId="{DBF5BA63-F229-4C3C-B916-E2EDFF18C81F}" type="pres">
      <dgm:prSet presAssocID="{1E50218C-2C00-4B14-B43B-3FE7DDEB4B1F}" presName="node" presStyleLbl="node1" presStyleIdx="2" presStyleCnt="4" custScaleX="114544" custScaleY="162799" custRadScaleRad="134016" custRadScaleInc="-1499">
        <dgm:presLayoutVars>
          <dgm:bulletEnabled val="1"/>
        </dgm:presLayoutVars>
      </dgm:prSet>
      <dgm:spPr/>
    </dgm:pt>
    <dgm:pt modelId="{80FC4B09-5485-49DE-B402-3748940BF4BF}" type="pres">
      <dgm:prSet presAssocID="{F7E59F0F-F6C7-4F90-9E51-131CFE006CA5}" presName="parTrans" presStyleLbl="bgSibTrans2D1" presStyleIdx="3" presStyleCnt="4" custAng="10842426" custLinFactNeighborX="1160"/>
      <dgm:spPr/>
    </dgm:pt>
    <dgm:pt modelId="{930BB1EC-F259-4D12-B5D7-743765972260}" type="pres">
      <dgm:prSet presAssocID="{C01CE62F-B26E-4577-A04B-6E608CBE363B}" presName="node" presStyleLbl="node1" presStyleIdx="3" presStyleCnt="4" custScaleY="119008" custRadScaleRad="103572" custRadScaleInc="-13527">
        <dgm:presLayoutVars>
          <dgm:bulletEnabled val="1"/>
        </dgm:presLayoutVars>
      </dgm:prSet>
      <dgm:spPr/>
    </dgm:pt>
  </dgm:ptLst>
  <dgm:cxnLst>
    <dgm:cxn modelId="{07ACE31B-608F-4DF5-80D4-FD6608D77699}" type="presOf" srcId="{1E50218C-2C00-4B14-B43B-3FE7DDEB4B1F}" destId="{DBF5BA63-F229-4C3C-B916-E2EDFF18C81F}" srcOrd="0" destOrd="0" presId="urn:microsoft.com/office/officeart/2005/8/layout/radial4"/>
    <dgm:cxn modelId="{E174FD29-FE5F-431E-B768-4A512541C193}" type="presOf" srcId="{19E1BD36-7A76-491B-BF9F-6E92A0D230DF}" destId="{96BF3CC4-55FD-4C2B-A362-47D3E0628652}" srcOrd="0" destOrd="0" presId="urn:microsoft.com/office/officeart/2005/8/layout/radial4"/>
    <dgm:cxn modelId="{F6E73C33-E8EF-45E2-AD47-11FCBC51CE28}" srcId="{19E1BD36-7A76-491B-BF9F-6E92A0D230DF}" destId="{F0BD2799-373D-4E59-AA5D-810E984EFAF0}" srcOrd="0" destOrd="0" parTransId="{C3774791-B6A3-45DD-BE19-85F456A56FD0}" sibTransId="{C93FE30C-192C-4149-973E-A3B58AF5869C}"/>
    <dgm:cxn modelId="{A907993C-F5ED-468E-A179-33F6E2BE20EC}" type="presOf" srcId="{1092C630-AB44-4519-AF7C-9C270F8AAB16}" destId="{C1F656E2-DEAE-4C09-B847-A4F12253408F}" srcOrd="0" destOrd="0" presId="urn:microsoft.com/office/officeart/2005/8/layout/radial4"/>
    <dgm:cxn modelId="{A8926C5C-6C96-4B00-986D-0F604D3C28A1}" type="presOf" srcId="{2DF774B4-E996-4145-A2AC-9664479145C0}" destId="{426FCB4C-DC94-4868-BE83-A21E238E45D9}" srcOrd="0" destOrd="0" presId="urn:microsoft.com/office/officeart/2005/8/layout/radial4"/>
    <dgm:cxn modelId="{E9E0CA48-06BC-4878-85E4-E6ADD5248D24}" type="presOf" srcId="{F0BD2799-373D-4E59-AA5D-810E984EFAF0}" destId="{C5523E9D-7356-4B57-9321-9A89FED6FA9B}" srcOrd="0" destOrd="0" presId="urn:microsoft.com/office/officeart/2005/8/layout/radial4"/>
    <dgm:cxn modelId="{C6773D59-3ED5-451C-A21A-FCA571276B1A}" type="presOf" srcId="{F7A3BBEA-AF0F-4AC8-9AA0-C49714EF993D}" destId="{F917EECB-D037-46EE-801C-E57625337ECF}" srcOrd="0" destOrd="0" presId="urn:microsoft.com/office/officeart/2005/8/layout/radial4"/>
    <dgm:cxn modelId="{544A567E-6395-43A1-9F7F-074E1FBCC07A}" srcId="{F0BD2799-373D-4E59-AA5D-810E984EFAF0}" destId="{1E50218C-2C00-4B14-B43B-3FE7DDEB4B1F}" srcOrd="2" destOrd="0" parTransId="{EDCC1B34-2C77-4AB1-9D04-4CE2F307B3F5}" sibTransId="{E1315E5B-751F-4AEB-A36E-821CCB38A867}"/>
    <dgm:cxn modelId="{A963F286-4C00-4C20-9D7F-EFC70063D0AE}" type="presOf" srcId="{F7E59F0F-F6C7-4F90-9E51-131CFE006CA5}" destId="{80FC4B09-5485-49DE-B402-3748940BF4BF}" srcOrd="0" destOrd="0" presId="urn:microsoft.com/office/officeart/2005/8/layout/radial4"/>
    <dgm:cxn modelId="{A0117288-5998-45E8-9815-415D5F607E01}" type="presOf" srcId="{C01CE62F-B26E-4577-A04B-6E608CBE363B}" destId="{930BB1EC-F259-4D12-B5D7-743765972260}" srcOrd="0" destOrd="0" presId="urn:microsoft.com/office/officeart/2005/8/layout/radial4"/>
    <dgm:cxn modelId="{E7DBEA9F-F791-4E46-A1C9-22E80B060B39}" srcId="{F0BD2799-373D-4E59-AA5D-810E984EFAF0}" destId="{2DF774B4-E996-4145-A2AC-9664479145C0}" srcOrd="1" destOrd="0" parTransId="{16269A7A-04EA-48B6-9DD5-152C70E2C00B}" sibTransId="{FBA99F76-5765-416A-8E74-518B6E308E0F}"/>
    <dgm:cxn modelId="{64ACEBA0-DA89-44B7-901F-9FE50EE8EE41}" srcId="{F0BD2799-373D-4E59-AA5D-810E984EFAF0}" destId="{C01CE62F-B26E-4577-A04B-6E608CBE363B}" srcOrd="3" destOrd="0" parTransId="{F7E59F0F-F6C7-4F90-9E51-131CFE006CA5}" sibTransId="{FA16331A-5B47-4981-A41C-B48E3588C02E}"/>
    <dgm:cxn modelId="{648CDAB1-C9F9-440C-A1EB-ED9F4311256B}" type="presOf" srcId="{16269A7A-04EA-48B6-9DD5-152C70E2C00B}" destId="{E9AE6068-4F21-4BE0-9414-348E12733645}" srcOrd="0" destOrd="0" presId="urn:microsoft.com/office/officeart/2005/8/layout/radial4"/>
    <dgm:cxn modelId="{9567A9B3-D812-4721-BE28-27B65A992A7F}" srcId="{F0BD2799-373D-4E59-AA5D-810E984EFAF0}" destId="{1092C630-AB44-4519-AF7C-9C270F8AAB16}" srcOrd="0" destOrd="0" parTransId="{F7A3BBEA-AF0F-4AC8-9AA0-C49714EF993D}" sibTransId="{8C2861C2-1723-4F94-94D6-8BEF0FAF4307}"/>
    <dgm:cxn modelId="{093C38FD-720D-47B9-90DD-FCC794E7D024}" type="presOf" srcId="{EDCC1B34-2C77-4AB1-9D04-4CE2F307B3F5}" destId="{1F62DBE1-80A2-4D05-A3DD-5A58F59F645D}" srcOrd="0" destOrd="0" presId="urn:microsoft.com/office/officeart/2005/8/layout/radial4"/>
    <dgm:cxn modelId="{5710F4B5-942C-432F-BE14-D7C518A043E8}" type="presParOf" srcId="{96BF3CC4-55FD-4C2B-A362-47D3E0628652}" destId="{C5523E9D-7356-4B57-9321-9A89FED6FA9B}" srcOrd="0" destOrd="0" presId="urn:microsoft.com/office/officeart/2005/8/layout/radial4"/>
    <dgm:cxn modelId="{79400DEF-2B12-4E22-9E82-032D9B7E0BBA}" type="presParOf" srcId="{96BF3CC4-55FD-4C2B-A362-47D3E0628652}" destId="{F917EECB-D037-46EE-801C-E57625337ECF}" srcOrd="1" destOrd="0" presId="urn:microsoft.com/office/officeart/2005/8/layout/radial4"/>
    <dgm:cxn modelId="{9B1E388F-2201-41AA-BF28-7254B7BF44D7}" type="presParOf" srcId="{96BF3CC4-55FD-4C2B-A362-47D3E0628652}" destId="{C1F656E2-DEAE-4C09-B847-A4F12253408F}" srcOrd="2" destOrd="0" presId="urn:microsoft.com/office/officeart/2005/8/layout/radial4"/>
    <dgm:cxn modelId="{F70586D7-F83E-4D13-AE80-97A03EE3E43D}" type="presParOf" srcId="{96BF3CC4-55FD-4C2B-A362-47D3E0628652}" destId="{E9AE6068-4F21-4BE0-9414-348E12733645}" srcOrd="3" destOrd="0" presId="urn:microsoft.com/office/officeart/2005/8/layout/radial4"/>
    <dgm:cxn modelId="{2B0B99BD-A642-4507-91E2-1FE32D2FE4F4}" type="presParOf" srcId="{96BF3CC4-55FD-4C2B-A362-47D3E0628652}" destId="{426FCB4C-DC94-4868-BE83-A21E238E45D9}" srcOrd="4" destOrd="0" presId="urn:microsoft.com/office/officeart/2005/8/layout/radial4"/>
    <dgm:cxn modelId="{45A7C93F-6890-4A4B-965F-CDFE7E59F962}" type="presParOf" srcId="{96BF3CC4-55FD-4C2B-A362-47D3E0628652}" destId="{1F62DBE1-80A2-4D05-A3DD-5A58F59F645D}" srcOrd="5" destOrd="0" presId="urn:microsoft.com/office/officeart/2005/8/layout/radial4"/>
    <dgm:cxn modelId="{49D77269-1E99-4038-BD2E-7D0C8DCB5C16}" type="presParOf" srcId="{96BF3CC4-55FD-4C2B-A362-47D3E0628652}" destId="{DBF5BA63-F229-4C3C-B916-E2EDFF18C81F}" srcOrd="6" destOrd="0" presId="urn:microsoft.com/office/officeart/2005/8/layout/radial4"/>
    <dgm:cxn modelId="{C7D041E8-D01C-48D9-8919-862251BE8C58}" type="presParOf" srcId="{96BF3CC4-55FD-4C2B-A362-47D3E0628652}" destId="{80FC4B09-5485-49DE-B402-3748940BF4BF}" srcOrd="7" destOrd="0" presId="urn:microsoft.com/office/officeart/2005/8/layout/radial4"/>
    <dgm:cxn modelId="{9E8492DB-801B-4BC3-8AD8-79F882A3471D}" type="presParOf" srcId="{96BF3CC4-55FD-4C2B-A362-47D3E0628652}" destId="{930BB1EC-F259-4D12-B5D7-74376597226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83DF8B-005F-44D9-A966-4D9A04D57C3D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9A0E3A-0476-462A-A86E-BD4BB0F96761}">
      <dgm:prSet phldrT="[Text]" custT="1"/>
      <dgm:spPr/>
      <dgm:t>
        <a:bodyPr/>
        <a:lstStyle/>
        <a:p>
          <a:r>
            <a:rPr lang="pt-PT" sz="2000" dirty="0">
              <a:latin typeface="Arial Narrow" panose="020B0606020202030204" pitchFamily="34" charset="0"/>
            </a:rPr>
            <a:t>Aumento da Produtividade e Reforma Agrária</a:t>
          </a:r>
          <a:endParaRPr lang="en-GB" sz="2000" dirty="0">
            <a:latin typeface="Arial Narrow" panose="020B0606020202030204" pitchFamily="34" charset="0"/>
          </a:endParaRPr>
        </a:p>
      </dgm:t>
    </dgm:pt>
    <dgm:pt modelId="{5A7A301B-2CA0-4CBF-8B81-4B9087251EEC}" type="parTrans" cxnId="{DE960789-ABD9-447F-BDEA-5E3A5384ED32}">
      <dgm:prSet/>
      <dgm:spPr/>
      <dgm:t>
        <a:bodyPr/>
        <a:lstStyle/>
        <a:p>
          <a:endParaRPr lang="en-GB"/>
        </a:p>
      </dgm:t>
    </dgm:pt>
    <dgm:pt modelId="{33A2AABD-2337-489D-885B-24340FB10F62}" type="sibTrans" cxnId="{DE960789-ABD9-447F-BDEA-5E3A5384ED32}">
      <dgm:prSet/>
      <dgm:spPr/>
      <dgm:t>
        <a:bodyPr/>
        <a:lstStyle/>
        <a:p>
          <a:endParaRPr lang="en-GB"/>
        </a:p>
      </dgm:t>
    </dgm:pt>
    <dgm:pt modelId="{2CE39F8A-93F1-4DBD-8FD8-44EDC7E4BDCA}">
      <dgm:prSet phldrT="[Text]" custT="1"/>
      <dgm:spPr/>
      <dgm:t>
        <a:bodyPr/>
        <a:lstStyle/>
        <a:p>
          <a:r>
            <a:rPr lang="pt-PT" sz="1800" dirty="0">
              <a:latin typeface="Arial Narrow" panose="020B0606020202030204" pitchFamily="34" charset="0"/>
            </a:rPr>
            <a:t>Transferência da FT da agricultura para a indústria</a:t>
          </a:r>
          <a:endParaRPr lang="en-GB" sz="1800" dirty="0">
            <a:latin typeface="Arial Narrow" panose="020B0606020202030204" pitchFamily="34" charset="0"/>
          </a:endParaRPr>
        </a:p>
      </dgm:t>
    </dgm:pt>
    <dgm:pt modelId="{7F9254E4-EE8A-49D9-8DE0-F3E8BB99E96C}" type="parTrans" cxnId="{7E8C2BA5-B517-4D71-8CCF-16118CAC19AF}">
      <dgm:prSet/>
      <dgm:spPr/>
      <dgm:t>
        <a:bodyPr/>
        <a:lstStyle/>
        <a:p>
          <a:endParaRPr lang="en-GB"/>
        </a:p>
      </dgm:t>
    </dgm:pt>
    <dgm:pt modelId="{D73B127A-F9CB-4E31-BCF6-69002D98D919}" type="sibTrans" cxnId="{7E8C2BA5-B517-4D71-8CCF-16118CAC19AF}">
      <dgm:prSet/>
      <dgm:spPr/>
      <dgm:t>
        <a:bodyPr/>
        <a:lstStyle/>
        <a:p>
          <a:endParaRPr lang="en-GB"/>
        </a:p>
      </dgm:t>
    </dgm:pt>
    <dgm:pt modelId="{6B29E912-B302-475B-B43B-D3D2995FD7A9}">
      <dgm:prSet phldrT="[Text]" custT="1"/>
      <dgm:spPr/>
      <dgm:t>
        <a:bodyPr/>
        <a:lstStyle/>
        <a:p>
          <a:r>
            <a:rPr lang="pt-PT" sz="1800" dirty="0">
              <a:latin typeface="Arial Narrow" panose="020B0606020202030204" pitchFamily="34" charset="0"/>
            </a:rPr>
            <a:t>Comida a baixos custos </a:t>
          </a:r>
          <a:r>
            <a:rPr lang="pt-PT" sz="1800" dirty="0">
              <a:latin typeface="Cambria Math" panose="02040503050406030204" pitchFamily="18" charset="0"/>
              <a:ea typeface="Cambria Math" panose="02040503050406030204" pitchFamily="18" charset="0"/>
            </a:rPr>
            <a:t>⇒ </a:t>
          </a:r>
          <a:r>
            <a:rPr lang="pt-PT" sz="1800" dirty="0">
              <a:latin typeface="Arial Narrow" panose="020B0606020202030204" pitchFamily="34" charset="0"/>
              <a:ea typeface="Cambria Math" panose="02040503050406030204" pitchFamily="18" charset="0"/>
            </a:rPr>
            <a:t>redução dos custos de subsistência e FT mais barata</a:t>
          </a:r>
          <a:endParaRPr lang="en-GB" sz="1800" dirty="0">
            <a:latin typeface="Arial Narrow" panose="020B0606020202030204" pitchFamily="34" charset="0"/>
          </a:endParaRPr>
        </a:p>
      </dgm:t>
    </dgm:pt>
    <dgm:pt modelId="{DFDC9075-1A96-497F-9FB3-5F483BC10AA1}" type="parTrans" cxnId="{9F9C5F91-E907-4C7B-A6A9-0C773579E286}">
      <dgm:prSet/>
      <dgm:spPr/>
      <dgm:t>
        <a:bodyPr/>
        <a:lstStyle/>
        <a:p>
          <a:endParaRPr lang="en-GB"/>
        </a:p>
      </dgm:t>
    </dgm:pt>
    <dgm:pt modelId="{F9EC034E-2403-4255-9901-308F6E71AE30}" type="sibTrans" cxnId="{9F9C5F91-E907-4C7B-A6A9-0C773579E286}">
      <dgm:prSet/>
      <dgm:spPr/>
      <dgm:t>
        <a:bodyPr/>
        <a:lstStyle/>
        <a:p>
          <a:endParaRPr lang="en-GB"/>
        </a:p>
      </dgm:t>
    </dgm:pt>
    <dgm:pt modelId="{03C30D6C-0A6C-439E-AC51-A7AA237538EC}">
      <dgm:prSet phldrT="[Text]" custT="1"/>
      <dgm:spPr/>
      <dgm:t>
        <a:bodyPr/>
        <a:lstStyle/>
        <a:p>
          <a:r>
            <a:rPr lang="pt-PT" sz="1800" dirty="0">
              <a:latin typeface="Arial Narrow" panose="020B0606020202030204" pitchFamily="34" charset="0"/>
            </a:rPr>
            <a:t>Ligações domésticas na economia</a:t>
          </a:r>
          <a:endParaRPr lang="en-GB" sz="1800" dirty="0">
            <a:latin typeface="Arial Narrow" panose="020B0606020202030204" pitchFamily="34" charset="0"/>
          </a:endParaRPr>
        </a:p>
      </dgm:t>
    </dgm:pt>
    <dgm:pt modelId="{817878D6-3566-4953-9FD6-32EC0AE3ED60}" type="parTrans" cxnId="{0FB807D4-54DC-42D5-8D8B-FCBC9FC13A9A}">
      <dgm:prSet/>
      <dgm:spPr/>
      <dgm:t>
        <a:bodyPr/>
        <a:lstStyle/>
        <a:p>
          <a:endParaRPr lang="en-GB"/>
        </a:p>
      </dgm:t>
    </dgm:pt>
    <dgm:pt modelId="{FD953A43-6647-40DF-A042-DC1B2D5B8B85}" type="sibTrans" cxnId="{0FB807D4-54DC-42D5-8D8B-FCBC9FC13A9A}">
      <dgm:prSet/>
      <dgm:spPr/>
      <dgm:t>
        <a:bodyPr/>
        <a:lstStyle/>
        <a:p>
          <a:endParaRPr lang="en-GB"/>
        </a:p>
      </dgm:t>
    </dgm:pt>
    <dgm:pt modelId="{3D00C9C3-211A-4282-8791-974B718BE96D}">
      <dgm:prSet phldrT="[Text]" custT="1"/>
      <dgm:spPr/>
      <dgm:t>
        <a:bodyPr/>
        <a:lstStyle/>
        <a:p>
          <a:r>
            <a:rPr lang="pt-PT" sz="1800" dirty="0">
              <a:latin typeface="Arial Narrow" panose="020B0606020202030204" pitchFamily="34" charset="0"/>
            </a:rPr>
            <a:t>Financiamento das fases inicias de industrialização</a:t>
          </a:r>
          <a:endParaRPr lang="en-GB" sz="1800" dirty="0">
            <a:latin typeface="Arial Narrow" panose="020B0606020202030204" pitchFamily="34" charset="0"/>
          </a:endParaRPr>
        </a:p>
      </dgm:t>
    </dgm:pt>
    <dgm:pt modelId="{51824A6A-9B0A-447C-9A1C-E55432B02E0D}" type="parTrans" cxnId="{91A0C38E-87F0-46F0-9092-A296A0F9CDDC}">
      <dgm:prSet/>
      <dgm:spPr/>
      <dgm:t>
        <a:bodyPr/>
        <a:lstStyle/>
        <a:p>
          <a:endParaRPr lang="en-GB"/>
        </a:p>
      </dgm:t>
    </dgm:pt>
    <dgm:pt modelId="{F047CAD3-144B-4FBA-BD79-A648D8316F99}" type="sibTrans" cxnId="{91A0C38E-87F0-46F0-9092-A296A0F9CDDC}">
      <dgm:prSet/>
      <dgm:spPr/>
      <dgm:t>
        <a:bodyPr/>
        <a:lstStyle/>
        <a:p>
          <a:endParaRPr lang="en-GB"/>
        </a:p>
      </dgm:t>
    </dgm:pt>
    <dgm:pt modelId="{104BB5CA-FB69-4B02-A7D3-C2EE7F97B6A1}" type="pres">
      <dgm:prSet presAssocID="{7E83DF8B-005F-44D9-A966-4D9A04D57C3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32DA238-E7EF-49D0-B8EB-319872D6D9CD}" type="pres">
      <dgm:prSet presAssocID="{269A0E3A-0476-462A-A86E-BD4BB0F96761}" presName="centerShape" presStyleLbl="node0" presStyleIdx="0" presStyleCnt="1" custScaleX="126321" custLinFactNeighborX="0" custLinFactNeighborY="-14702"/>
      <dgm:spPr/>
    </dgm:pt>
    <dgm:pt modelId="{B5C454A2-74BE-41B7-80D1-BD616856849D}" type="pres">
      <dgm:prSet presAssocID="{7F9254E4-EE8A-49D9-8DE0-F3E8BB99E96C}" presName="parTrans" presStyleLbl="bgSibTrans2D1" presStyleIdx="0" presStyleCnt="4" custAng="10809196"/>
      <dgm:spPr/>
    </dgm:pt>
    <dgm:pt modelId="{A3F51A8A-4159-4F57-A006-9AC8A4D7B402}" type="pres">
      <dgm:prSet presAssocID="{2CE39F8A-93F1-4DBD-8FD8-44EDC7E4BDCA}" presName="node" presStyleLbl="node1" presStyleIdx="0" presStyleCnt="4" custRadScaleRad="106848" custRadScaleInc="22786">
        <dgm:presLayoutVars>
          <dgm:bulletEnabled val="1"/>
        </dgm:presLayoutVars>
      </dgm:prSet>
      <dgm:spPr/>
    </dgm:pt>
    <dgm:pt modelId="{5169A206-64DC-4A52-9D61-DD598E9193D8}" type="pres">
      <dgm:prSet presAssocID="{DFDC9075-1A96-497F-9FB3-5F483BC10AA1}" presName="parTrans" presStyleLbl="bgSibTrans2D1" presStyleIdx="1" presStyleCnt="4" custAng="10800000"/>
      <dgm:spPr/>
    </dgm:pt>
    <dgm:pt modelId="{0D61D63E-960E-4452-A810-D45AAFB71736}" type="pres">
      <dgm:prSet presAssocID="{6B29E912-B302-475B-B43B-D3D2995FD7A9}" presName="node" presStyleLbl="node1" presStyleIdx="1" presStyleCnt="4" custScaleX="99675" custScaleY="125245" custRadScaleRad="121658" custRadScaleInc="8809">
        <dgm:presLayoutVars>
          <dgm:bulletEnabled val="1"/>
        </dgm:presLayoutVars>
      </dgm:prSet>
      <dgm:spPr/>
    </dgm:pt>
    <dgm:pt modelId="{E3136913-F0D8-4940-8B6F-C96D2F24E669}" type="pres">
      <dgm:prSet presAssocID="{817878D6-3566-4953-9FD6-32EC0AE3ED60}" presName="parTrans" presStyleLbl="bgSibTrans2D1" presStyleIdx="2" presStyleCnt="4" custAng="10638078" custLinFactNeighborX="912"/>
      <dgm:spPr/>
    </dgm:pt>
    <dgm:pt modelId="{86BAED0E-5827-44DD-9D1D-E3AAD506293C}" type="pres">
      <dgm:prSet presAssocID="{03C30D6C-0A6C-439E-AC51-A7AA237538EC}" presName="node" presStyleLbl="node1" presStyleIdx="2" presStyleCnt="4" custRadScaleRad="124244" custRadScaleInc="-12894">
        <dgm:presLayoutVars>
          <dgm:bulletEnabled val="1"/>
        </dgm:presLayoutVars>
      </dgm:prSet>
      <dgm:spPr/>
    </dgm:pt>
    <dgm:pt modelId="{96717882-D962-426E-99DD-B3EF694A9FB8}" type="pres">
      <dgm:prSet presAssocID="{51824A6A-9B0A-447C-9A1C-E55432B02E0D}" presName="parTrans" presStyleLbl="bgSibTrans2D1" presStyleIdx="3" presStyleCnt="4" custAng="10645907"/>
      <dgm:spPr/>
    </dgm:pt>
    <dgm:pt modelId="{E911BB13-E4EA-4BC9-AFAF-65E291F9B7DF}" type="pres">
      <dgm:prSet presAssocID="{3D00C9C3-211A-4282-8791-974B718BE96D}" presName="node" presStyleLbl="node1" presStyleIdx="3" presStyleCnt="4" custRadScaleRad="108568" custRadScaleInc="-33804">
        <dgm:presLayoutVars>
          <dgm:bulletEnabled val="1"/>
        </dgm:presLayoutVars>
      </dgm:prSet>
      <dgm:spPr/>
    </dgm:pt>
  </dgm:ptLst>
  <dgm:cxnLst>
    <dgm:cxn modelId="{9690E30F-ECCE-4134-852F-14C35F25636A}" type="presOf" srcId="{DFDC9075-1A96-497F-9FB3-5F483BC10AA1}" destId="{5169A206-64DC-4A52-9D61-DD598E9193D8}" srcOrd="0" destOrd="0" presId="urn:microsoft.com/office/officeart/2005/8/layout/radial4"/>
    <dgm:cxn modelId="{A20A661C-2986-44B8-8737-143F732EC0BB}" type="presOf" srcId="{269A0E3A-0476-462A-A86E-BD4BB0F96761}" destId="{632DA238-E7EF-49D0-B8EB-319872D6D9CD}" srcOrd="0" destOrd="0" presId="urn:microsoft.com/office/officeart/2005/8/layout/radial4"/>
    <dgm:cxn modelId="{05C72C86-77FA-443F-B483-1D37AEF71980}" type="presOf" srcId="{2CE39F8A-93F1-4DBD-8FD8-44EDC7E4BDCA}" destId="{A3F51A8A-4159-4F57-A006-9AC8A4D7B402}" srcOrd="0" destOrd="0" presId="urn:microsoft.com/office/officeart/2005/8/layout/radial4"/>
    <dgm:cxn modelId="{DE960789-ABD9-447F-BDEA-5E3A5384ED32}" srcId="{7E83DF8B-005F-44D9-A966-4D9A04D57C3D}" destId="{269A0E3A-0476-462A-A86E-BD4BB0F96761}" srcOrd="0" destOrd="0" parTransId="{5A7A301B-2CA0-4CBF-8B81-4B9087251EEC}" sibTransId="{33A2AABD-2337-489D-885B-24340FB10F62}"/>
    <dgm:cxn modelId="{12E9F58D-7E36-4654-B24C-942ED6FD17D3}" type="presOf" srcId="{3D00C9C3-211A-4282-8791-974B718BE96D}" destId="{E911BB13-E4EA-4BC9-AFAF-65E291F9B7DF}" srcOrd="0" destOrd="0" presId="urn:microsoft.com/office/officeart/2005/8/layout/radial4"/>
    <dgm:cxn modelId="{91A0C38E-87F0-46F0-9092-A296A0F9CDDC}" srcId="{269A0E3A-0476-462A-A86E-BD4BB0F96761}" destId="{3D00C9C3-211A-4282-8791-974B718BE96D}" srcOrd="3" destOrd="0" parTransId="{51824A6A-9B0A-447C-9A1C-E55432B02E0D}" sibTransId="{F047CAD3-144B-4FBA-BD79-A648D8316F99}"/>
    <dgm:cxn modelId="{9F9C5F91-E907-4C7B-A6A9-0C773579E286}" srcId="{269A0E3A-0476-462A-A86E-BD4BB0F96761}" destId="{6B29E912-B302-475B-B43B-D3D2995FD7A9}" srcOrd="1" destOrd="0" parTransId="{DFDC9075-1A96-497F-9FB3-5F483BC10AA1}" sibTransId="{F9EC034E-2403-4255-9901-308F6E71AE30}"/>
    <dgm:cxn modelId="{70D36994-519E-4FB5-8D99-2506B8761AE3}" type="presOf" srcId="{7E83DF8B-005F-44D9-A966-4D9A04D57C3D}" destId="{104BB5CA-FB69-4B02-A7D3-C2EE7F97B6A1}" srcOrd="0" destOrd="0" presId="urn:microsoft.com/office/officeart/2005/8/layout/radial4"/>
    <dgm:cxn modelId="{34D7F798-90CF-4A3E-B1C9-DE6D3823D85F}" type="presOf" srcId="{7F9254E4-EE8A-49D9-8DE0-F3E8BB99E96C}" destId="{B5C454A2-74BE-41B7-80D1-BD616856849D}" srcOrd="0" destOrd="0" presId="urn:microsoft.com/office/officeart/2005/8/layout/radial4"/>
    <dgm:cxn modelId="{7E8C2BA5-B517-4D71-8CCF-16118CAC19AF}" srcId="{269A0E3A-0476-462A-A86E-BD4BB0F96761}" destId="{2CE39F8A-93F1-4DBD-8FD8-44EDC7E4BDCA}" srcOrd="0" destOrd="0" parTransId="{7F9254E4-EE8A-49D9-8DE0-F3E8BB99E96C}" sibTransId="{D73B127A-F9CB-4E31-BCF6-69002D98D919}"/>
    <dgm:cxn modelId="{747CC9AF-CDB4-451A-99EF-7CA60FABC853}" type="presOf" srcId="{817878D6-3566-4953-9FD6-32EC0AE3ED60}" destId="{E3136913-F0D8-4940-8B6F-C96D2F24E669}" srcOrd="0" destOrd="0" presId="urn:microsoft.com/office/officeart/2005/8/layout/radial4"/>
    <dgm:cxn modelId="{0FB807D4-54DC-42D5-8D8B-FCBC9FC13A9A}" srcId="{269A0E3A-0476-462A-A86E-BD4BB0F96761}" destId="{03C30D6C-0A6C-439E-AC51-A7AA237538EC}" srcOrd="2" destOrd="0" parTransId="{817878D6-3566-4953-9FD6-32EC0AE3ED60}" sibTransId="{FD953A43-6647-40DF-A042-DC1B2D5B8B85}"/>
    <dgm:cxn modelId="{84DB74DE-868B-4C3B-9A50-FB0BCFC24979}" type="presOf" srcId="{03C30D6C-0A6C-439E-AC51-A7AA237538EC}" destId="{86BAED0E-5827-44DD-9D1D-E3AAD506293C}" srcOrd="0" destOrd="0" presId="urn:microsoft.com/office/officeart/2005/8/layout/radial4"/>
    <dgm:cxn modelId="{E5CC57E7-D5C8-48CD-BEB1-1F4629D91DEA}" type="presOf" srcId="{51824A6A-9B0A-447C-9A1C-E55432B02E0D}" destId="{96717882-D962-426E-99DD-B3EF694A9FB8}" srcOrd="0" destOrd="0" presId="urn:microsoft.com/office/officeart/2005/8/layout/radial4"/>
    <dgm:cxn modelId="{9DC2AEF4-022F-46B2-8D28-2786DC5BF118}" type="presOf" srcId="{6B29E912-B302-475B-B43B-D3D2995FD7A9}" destId="{0D61D63E-960E-4452-A810-D45AAFB71736}" srcOrd="0" destOrd="0" presId="urn:microsoft.com/office/officeart/2005/8/layout/radial4"/>
    <dgm:cxn modelId="{D42D5F2D-87C6-4B8B-90D9-A4FCE4D6F9B2}" type="presParOf" srcId="{104BB5CA-FB69-4B02-A7D3-C2EE7F97B6A1}" destId="{632DA238-E7EF-49D0-B8EB-319872D6D9CD}" srcOrd="0" destOrd="0" presId="urn:microsoft.com/office/officeart/2005/8/layout/radial4"/>
    <dgm:cxn modelId="{76D791FF-A3A5-48C7-B898-E1E504F55478}" type="presParOf" srcId="{104BB5CA-FB69-4B02-A7D3-C2EE7F97B6A1}" destId="{B5C454A2-74BE-41B7-80D1-BD616856849D}" srcOrd="1" destOrd="0" presId="urn:microsoft.com/office/officeart/2005/8/layout/radial4"/>
    <dgm:cxn modelId="{5CE205D4-C440-4229-AC9E-D47906ACBE06}" type="presParOf" srcId="{104BB5CA-FB69-4B02-A7D3-C2EE7F97B6A1}" destId="{A3F51A8A-4159-4F57-A006-9AC8A4D7B402}" srcOrd="2" destOrd="0" presId="urn:microsoft.com/office/officeart/2005/8/layout/radial4"/>
    <dgm:cxn modelId="{EE2E7A00-765D-42F3-80A6-2437C825F75A}" type="presParOf" srcId="{104BB5CA-FB69-4B02-A7D3-C2EE7F97B6A1}" destId="{5169A206-64DC-4A52-9D61-DD598E9193D8}" srcOrd="3" destOrd="0" presId="urn:microsoft.com/office/officeart/2005/8/layout/radial4"/>
    <dgm:cxn modelId="{C2D53587-8505-436E-8B8D-018FC394521C}" type="presParOf" srcId="{104BB5CA-FB69-4B02-A7D3-C2EE7F97B6A1}" destId="{0D61D63E-960E-4452-A810-D45AAFB71736}" srcOrd="4" destOrd="0" presId="urn:microsoft.com/office/officeart/2005/8/layout/radial4"/>
    <dgm:cxn modelId="{AE589D2C-1E20-4962-B79A-CE25013B27A4}" type="presParOf" srcId="{104BB5CA-FB69-4B02-A7D3-C2EE7F97B6A1}" destId="{E3136913-F0D8-4940-8B6F-C96D2F24E669}" srcOrd="5" destOrd="0" presId="urn:microsoft.com/office/officeart/2005/8/layout/radial4"/>
    <dgm:cxn modelId="{D6857386-C35E-4558-9A66-79C6FA24303F}" type="presParOf" srcId="{104BB5CA-FB69-4B02-A7D3-C2EE7F97B6A1}" destId="{86BAED0E-5827-44DD-9D1D-E3AAD506293C}" srcOrd="6" destOrd="0" presId="urn:microsoft.com/office/officeart/2005/8/layout/radial4"/>
    <dgm:cxn modelId="{B6623F10-F27C-4DDB-BCF8-E9436AF1ED69}" type="presParOf" srcId="{104BB5CA-FB69-4B02-A7D3-C2EE7F97B6A1}" destId="{96717882-D962-426E-99DD-B3EF694A9FB8}" srcOrd="7" destOrd="0" presId="urn:microsoft.com/office/officeart/2005/8/layout/radial4"/>
    <dgm:cxn modelId="{35B2F05B-B8F1-49FA-BDE5-1FA0488BA8A8}" type="presParOf" srcId="{104BB5CA-FB69-4B02-A7D3-C2EE7F97B6A1}" destId="{E911BB13-E4EA-4BC9-AFAF-65E291F9B7D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23E9D-7356-4B57-9321-9A89FED6FA9B}">
      <dsp:nvSpPr>
        <dsp:cNvPr id="0" name=""/>
        <dsp:cNvSpPr/>
      </dsp:nvSpPr>
      <dsp:spPr>
        <a:xfrm>
          <a:off x="1819835" y="1934511"/>
          <a:ext cx="2093259" cy="17643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>
              <a:latin typeface="Arial Narrow" panose="020B0606020202030204" pitchFamily="34" charset="0"/>
            </a:rPr>
            <a:t>Aumento da produtividade e transformação das relações de produção</a:t>
          </a:r>
          <a:endParaRPr lang="en-GB" sz="1900" kern="1200" dirty="0">
            <a:latin typeface="Arial Narrow" panose="020B0606020202030204" pitchFamily="34" charset="0"/>
          </a:endParaRPr>
        </a:p>
      </dsp:txBody>
      <dsp:txXfrm>
        <a:off x="2126386" y="2192894"/>
        <a:ext cx="1480157" cy="1247582"/>
      </dsp:txXfrm>
    </dsp:sp>
    <dsp:sp modelId="{F917EECB-D037-46EE-801C-E57625337ECF}">
      <dsp:nvSpPr>
        <dsp:cNvPr id="0" name=""/>
        <dsp:cNvSpPr/>
      </dsp:nvSpPr>
      <dsp:spPr>
        <a:xfrm rot="624238">
          <a:off x="834020" y="2384130"/>
          <a:ext cx="948803" cy="4411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656E2-DEAE-4C09-B847-A4F12253408F}">
      <dsp:nvSpPr>
        <dsp:cNvPr id="0" name=""/>
        <dsp:cNvSpPr/>
      </dsp:nvSpPr>
      <dsp:spPr>
        <a:xfrm>
          <a:off x="103102" y="1806164"/>
          <a:ext cx="1470496" cy="14691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Arial Narrow" panose="020B0606020202030204" pitchFamily="34" charset="0"/>
            </a:rPr>
            <a:t>Transformação das forças produtivas e das relações de produção no campo</a:t>
          </a:r>
          <a:endParaRPr lang="en-GB" sz="1800" kern="1200" dirty="0">
            <a:latin typeface="Arial Narrow" panose="020B0606020202030204" pitchFamily="34" charset="0"/>
          </a:endParaRPr>
        </a:p>
      </dsp:txBody>
      <dsp:txXfrm>
        <a:off x="146132" y="1849194"/>
        <a:ext cx="1384436" cy="1383107"/>
      </dsp:txXfrm>
    </dsp:sp>
    <dsp:sp modelId="{E9AE6068-4F21-4BE0-9414-348E12733645}">
      <dsp:nvSpPr>
        <dsp:cNvPr id="0" name=""/>
        <dsp:cNvSpPr/>
      </dsp:nvSpPr>
      <dsp:spPr>
        <a:xfrm rot="3667124">
          <a:off x="1402092" y="1146390"/>
          <a:ext cx="1329404" cy="4411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FCB4C-DC94-4868-BE83-A21E238E45D9}">
      <dsp:nvSpPr>
        <dsp:cNvPr id="0" name=""/>
        <dsp:cNvSpPr/>
      </dsp:nvSpPr>
      <dsp:spPr>
        <a:xfrm>
          <a:off x="1010497" y="14337"/>
          <a:ext cx="1470496" cy="1541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kern="1200" dirty="0">
              <a:latin typeface="Arial Narrow" panose="020B0606020202030204" pitchFamily="34" charset="0"/>
            </a:rPr>
            <a:t>Dilemas da aliança operário-camponesa 1: dualismo e reprodução social</a:t>
          </a:r>
          <a:endParaRPr lang="en-GB" sz="1700" kern="1200" dirty="0">
            <a:latin typeface="Arial Narrow" panose="020B0606020202030204" pitchFamily="34" charset="0"/>
          </a:endParaRPr>
        </a:p>
      </dsp:txBody>
      <dsp:txXfrm>
        <a:off x="1053566" y="57406"/>
        <a:ext cx="1384358" cy="1455060"/>
      </dsp:txXfrm>
    </dsp:sp>
    <dsp:sp modelId="{1F62DBE1-80A2-4D05-A3DD-5A58F59F645D}">
      <dsp:nvSpPr>
        <dsp:cNvPr id="0" name=""/>
        <dsp:cNvSpPr/>
      </dsp:nvSpPr>
      <dsp:spPr>
        <a:xfrm rot="7302758">
          <a:off x="3133846" y="1250506"/>
          <a:ext cx="1227618" cy="4411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5BA63-F229-4C3C-B916-E2EDFF18C81F}">
      <dsp:nvSpPr>
        <dsp:cNvPr id="0" name=""/>
        <dsp:cNvSpPr/>
      </dsp:nvSpPr>
      <dsp:spPr>
        <a:xfrm>
          <a:off x="3241746" y="0"/>
          <a:ext cx="1684365" cy="19151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kern="1200" dirty="0">
              <a:latin typeface="Arial Narrow" panose="020B0606020202030204" pitchFamily="34" charset="0"/>
            </a:rPr>
            <a:t>Dilemas da aliança operário-camponesa 2: equilíbrio entre acumulação industrial e transformação rural</a:t>
          </a:r>
          <a:endParaRPr lang="en-GB" sz="1700" kern="1200" dirty="0">
            <a:latin typeface="Arial Narrow" panose="020B0606020202030204" pitchFamily="34" charset="0"/>
          </a:endParaRPr>
        </a:p>
      </dsp:txBody>
      <dsp:txXfrm>
        <a:off x="3291079" y="49333"/>
        <a:ext cx="1585699" cy="1816496"/>
      </dsp:txXfrm>
    </dsp:sp>
    <dsp:sp modelId="{80FC4B09-5485-49DE-B402-3748940BF4BF}">
      <dsp:nvSpPr>
        <dsp:cNvPr id="0" name=""/>
        <dsp:cNvSpPr/>
      </dsp:nvSpPr>
      <dsp:spPr>
        <a:xfrm rot="10862208">
          <a:off x="3984605" y="2605425"/>
          <a:ext cx="1024974" cy="4411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BB1EC-F259-4D12-B5D7-743765972260}">
      <dsp:nvSpPr>
        <dsp:cNvPr id="0" name=""/>
        <dsp:cNvSpPr/>
      </dsp:nvSpPr>
      <dsp:spPr>
        <a:xfrm>
          <a:off x="4262432" y="2128946"/>
          <a:ext cx="1470496" cy="1400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Arial Narrow" panose="020B0606020202030204" pitchFamily="34" charset="0"/>
            </a:rPr>
            <a:t>Relação entre o Estado, a classe operária e o campesinato</a:t>
          </a:r>
          <a:endParaRPr lang="en-GB" sz="1800" kern="1200" dirty="0">
            <a:latin typeface="Arial Narrow" panose="020B0606020202030204" pitchFamily="34" charset="0"/>
          </a:endParaRPr>
        </a:p>
      </dsp:txBody>
      <dsp:txXfrm>
        <a:off x="4303437" y="2169951"/>
        <a:ext cx="1388486" cy="1317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DA238-E7EF-49D0-B8EB-319872D6D9CD}">
      <dsp:nvSpPr>
        <dsp:cNvPr id="0" name=""/>
        <dsp:cNvSpPr/>
      </dsp:nvSpPr>
      <dsp:spPr>
        <a:xfrm>
          <a:off x="1909483" y="2142060"/>
          <a:ext cx="1976714" cy="1564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latin typeface="Arial Narrow" panose="020B0606020202030204" pitchFamily="34" charset="0"/>
            </a:rPr>
            <a:t>Aumento da Produtividade e Reforma Agrária</a:t>
          </a:r>
          <a:endParaRPr lang="en-GB" sz="2000" kern="1200" dirty="0">
            <a:latin typeface="Arial Narrow" panose="020B0606020202030204" pitchFamily="34" charset="0"/>
          </a:endParaRPr>
        </a:p>
      </dsp:txBody>
      <dsp:txXfrm>
        <a:off x="2198966" y="2371225"/>
        <a:ext cx="1397748" cy="1106504"/>
      </dsp:txXfrm>
    </dsp:sp>
    <dsp:sp modelId="{B5C454A2-74BE-41B7-80D1-BD616856849D}">
      <dsp:nvSpPr>
        <dsp:cNvPr id="0" name=""/>
        <dsp:cNvSpPr/>
      </dsp:nvSpPr>
      <dsp:spPr>
        <a:xfrm rot="579504">
          <a:off x="735485" y="2434696"/>
          <a:ext cx="1137884" cy="44597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F51A8A-4159-4F57-A006-9AC8A4D7B402}">
      <dsp:nvSpPr>
        <dsp:cNvPr id="0" name=""/>
        <dsp:cNvSpPr/>
      </dsp:nvSpPr>
      <dsp:spPr>
        <a:xfrm>
          <a:off x="0" y="1969095"/>
          <a:ext cx="1486592" cy="1189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Arial Narrow" panose="020B0606020202030204" pitchFamily="34" charset="0"/>
            </a:rPr>
            <a:t>Transferência da FT da agricultura para a indústria</a:t>
          </a:r>
          <a:endParaRPr lang="en-GB" sz="1800" kern="1200" dirty="0">
            <a:latin typeface="Arial Narrow" panose="020B0606020202030204" pitchFamily="34" charset="0"/>
          </a:endParaRPr>
        </a:p>
      </dsp:txBody>
      <dsp:txXfrm>
        <a:off x="34833" y="2003928"/>
        <a:ext cx="1416926" cy="1119607"/>
      </dsp:txXfrm>
    </dsp:sp>
    <dsp:sp modelId="{5169A206-64DC-4A52-9D61-DD598E9193D8}">
      <dsp:nvSpPr>
        <dsp:cNvPr id="0" name=""/>
        <dsp:cNvSpPr/>
      </dsp:nvSpPr>
      <dsp:spPr>
        <a:xfrm rot="3754314">
          <a:off x="1593339" y="1369902"/>
          <a:ext cx="1226888" cy="44597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61D63E-960E-4452-A810-D45AAFB71736}">
      <dsp:nvSpPr>
        <dsp:cNvPr id="0" name=""/>
        <dsp:cNvSpPr/>
      </dsp:nvSpPr>
      <dsp:spPr>
        <a:xfrm>
          <a:off x="1183329" y="303651"/>
          <a:ext cx="1481761" cy="1489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Arial Narrow" panose="020B0606020202030204" pitchFamily="34" charset="0"/>
            </a:rPr>
            <a:t>Comida a baixos custos </a:t>
          </a:r>
          <a:r>
            <a:rPr lang="pt-PT" sz="1800" kern="1200" dirty="0">
              <a:latin typeface="Cambria Math" panose="02040503050406030204" pitchFamily="18" charset="0"/>
              <a:ea typeface="Cambria Math" panose="02040503050406030204" pitchFamily="18" charset="0"/>
            </a:rPr>
            <a:t>⇒ </a:t>
          </a:r>
          <a:r>
            <a:rPr lang="pt-PT" sz="1800" kern="1200" dirty="0">
              <a:latin typeface="Arial Narrow" panose="020B0606020202030204" pitchFamily="34" charset="0"/>
              <a:ea typeface="Cambria Math" panose="02040503050406030204" pitchFamily="18" charset="0"/>
            </a:rPr>
            <a:t>redução dos custos de subsistência e FT mais barata</a:t>
          </a:r>
          <a:endParaRPr lang="en-GB" sz="1800" kern="1200" dirty="0">
            <a:latin typeface="Arial Narrow" panose="020B0606020202030204" pitchFamily="34" charset="0"/>
          </a:endParaRPr>
        </a:p>
      </dsp:txBody>
      <dsp:txXfrm>
        <a:off x="1226728" y="347050"/>
        <a:ext cx="1394963" cy="1402708"/>
      </dsp:txXfrm>
    </dsp:sp>
    <dsp:sp modelId="{E3136913-F0D8-4940-8B6F-C96D2F24E669}">
      <dsp:nvSpPr>
        <dsp:cNvPr id="0" name=""/>
        <dsp:cNvSpPr/>
      </dsp:nvSpPr>
      <dsp:spPr>
        <a:xfrm rot="6733329">
          <a:off x="2912363" y="1320384"/>
          <a:ext cx="1277656" cy="44597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BAED0E-5827-44DD-9D1D-E3AAD506293C}">
      <dsp:nvSpPr>
        <dsp:cNvPr id="0" name=""/>
        <dsp:cNvSpPr/>
      </dsp:nvSpPr>
      <dsp:spPr>
        <a:xfrm>
          <a:off x="3065423" y="369389"/>
          <a:ext cx="1486592" cy="1189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Arial Narrow" panose="020B0606020202030204" pitchFamily="34" charset="0"/>
            </a:rPr>
            <a:t>Ligações domésticas na economia</a:t>
          </a:r>
          <a:endParaRPr lang="en-GB" sz="1800" kern="1200" dirty="0">
            <a:latin typeface="Arial Narrow" panose="020B0606020202030204" pitchFamily="34" charset="0"/>
          </a:endParaRPr>
        </a:p>
      </dsp:txBody>
      <dsp:txXfrm>
        <a:off x="3100256" y="404222"/>
        <a:ext cx="1416926" cy="1119607"/>
      </dsp:txXfrm>
    </dsp:sp>
    <dsp:sp modelId="{96717882-D962-426E-99DD-B3EF694A9FB8}">
      <dsp:nvSpPr>
        <dsp:cNvPr id="0" name=""/>
        <dsp:cNvSpPr/>
      </dsp:nvSpPr>
      <dsp:spPr>
        <a:xfrm rot="9742905">
          <a:off x="3877864" y="2285898"/>
          <a:ext cx="1131161" cy="44597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1BB13-E4EA-4BC9-AFAF-65E291F9B7DF}">
      <dsp:nvSpPr>
        <dsp:cNvPr id="0" name=""/>
        <dsp:cNvSpPr/>
      </dsp:nvSpPr>
      <dsp:spPr>
        <a:xfrm>
          <a:off x="4246330" y="1767390"/>
          <a:ext cx="1486592" cy="1189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latin typeface="Arial Narrow" panose="020B0606020202030204" pitchFamily="34" charset="0"/>
            </a:rPr>
            <a:t>Financiamento das fases inicias de industrialização</a:t>
          </a:r>
          <a:endParaRPr lang="en-GB" sz="1800" kern="1200" dirty="0">
            <a:latin typeface="Arial Narrow" panose="020B0606020202030204" pitchFamily="34" charset="0"/>
          </a:endParaRPr>
        </a:p>
      </dsp:txBody>
      <dsp:txXfrm>
        <a:off x="4281163" y="1802223"/>
        <a:ext cx="1416926" cy="1119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4A388-D85E-4043-BFE1-5807436A604A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66D8B-B4B0-493C-A147-E39F76AD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0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66835-E6BF-4C8F-88A7-2DEAF3867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6679F1-DB1D-4B2C-95BB-884CD1804E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62A8C-3CB4-46A0-9E62-5E6227C79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81183-4E53-44CF-90EB-F27E10ED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98CF6-0EAF-4354-9184-C798D8AA5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60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4A5BD-01DB-41B5-86B3-9BF5D3368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D7FC09-0C8E-419C-9F22-27619FC61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D1CEC-BBDC-40E1-AF93-B5000DCA9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946A7-9B98-4D59-B79F-9D072E1D5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79495-C0BB-4200-B7D9-E890B614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03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52CA5D-FF36-4CFB-A6C9-CB4EE8CCF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98981E-C120-490B-BCF0-49423BE6A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2B1A3-0E3F-40C0-8624-82A5C5F81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CFB0F-FCBD-4338-996D-F181CF0D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CD9FA-6C23-44C2-BF85-5999CA27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679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3461B-4BEB-4E7F-9D03-84DE7F2B4C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66FAC-8819-4472-AFA0-24315420FA9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9480" y="1604520"/>
            <a:ext cx="10972440" cy="4525920"/>
          </a:xfrm>
        </p:spPr>
        <p:txBody>
          <a:bodyPr lIns="0" tIns="0" rIns="0" bIns="0" anchor="t"/>
          <a:lstStyle>
            <a:lvl1pPr>
              <a:spcAft>
                <a:spcPts val="1414"/>
              </a:spcAft>
              <a:defRPr sz="2800">
                <a:latin typeface="Calibri" pitchFamily="18"/>
              </a:defRPr>
            </a:lvl1pPr>
          </a:lstStyle>
          <a:p>
            <a:pPr lvl="0"/>
            <a:r>
              <a:rPr lang="en-US"/>
              <a:t>Edit Master text styles</a:t>
            </a:r>
            <a:br>
              <a:rPr lang="en-US"/>
            </a:br>
            <a:r>
              <a:rPr lang="en-US"/>
              <a:t>Second level</a:t>
            </a:r>
            <a:br>
              <a:rPr lang="en-US"/>
            </a:br>
            <a:r>
              <a:rPr lang="en-US"/>
              <a:t>Third level</a:t>
            </a:r>
            <a:br>
              <a:rPr lang="en-US"/>
            </a:br>
            <a:r>
              <a:rPr lang="en-US"/>
              <a:t>Fourth level</a:t>
            </a:r>
            <a:br>
              <a:rPr lang="en-US"/>
            </a:br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19A1D-FAE9-4A5D-9BCB-B618DA15DB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D2CBA8-9E30-4E89-B824-CF21358285D2}" type="datetime1">
              <a:rPr lang="en-none"/>
              <a:pPr lvl="0"/>
              <a:t>10/31/2023</a:t>
            </a:fld>
            <a:endParaRPr lang="en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126BB-A60B-4033-B573-55C205F1C9B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A1F4E-33E1-43E3-BB01-9C7965A877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5320BF-5C49-4AB9-983D-5EF7C7442AB7}" type="slidenum">
              <a:t>‹#›</a:t>
            </a:fld>
            <a:endParaRPr lang="en-non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2C5B469-A586-45C3-95DE-4CAFB395E18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 hangingPunct="0">
              <a:spcAft>
                <a:spcPts val="1417"/>
              </a:spcAft>
              <a:defRPr lang="en-none" sz="3200">
                <a:latin typeface="Arimo" pitchFamily="18"/>
              </a:defRPr>
            </a:lvl1pPr>
          </a:lstStyle>
          <a:p>
            <a:endParaRPr lang="en-none"/>
          </a:p>
        </p:txBody>
      </p:sp>
    </p:spTree>
    <p:extLst>
      <p:ext uri="{BB962C8B-B14F-4D97-AF65-F5344CB8AC3E}">
        <p14:creationId xmlns:p14="http://schemas.microsoft.com/office/powerpoint/2010/main" val="163601921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44AED-1FA4-4084-A6C4-BC59F44CF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2C17-7D28-46D9-993D-CD8475742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04C3A-7925-4451-9991-562D5E2D1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2124D-ADA5-482C-83E7-B754633A6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E3052-0DBC-4794-B14B-F383A2797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76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F2F5-D60B-4027-963A-D019B71C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F212C-2E75-4629-A7AE-E8B005BAB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ECF96-11E2-4E5F-95FC-1C4461B1E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AC80B-56D0-43D5-A2D6-BC227BA0F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B944E-4517-4E1C-BCB7-115E5CB6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80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BDB23-FE6A-4E22-B565-BE0EE096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135F0-CA88-4116-A08E-279A0D877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B8949-B65E-4D8B-B1D7-29D699FE3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79C9A-46F6-46D2-B59F-D54AB14C9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4A9CC-AB72-4057-A0F7-7FF2CCFB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5088C-4458-4BA7-8575-3866B2841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86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DFF71-6D5F-4BF5-A39A-93B2B2EAD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B6F5A-2A99-4B31-81B8-5B38B4DCF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EAD7F-6C07-4A09-B2A5-54D9210F8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653D9E-65D3-4707-B05A-07C39DB653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E6690B-7046-4A5D-A947-C8467E2E31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EE6491-64EE-433D-AB07-F7E5047B2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C31A8B-69DF-456E-A3E2-8DD5FCA21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99FA5D-02C9-45D1-B407-BB81FDBD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1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B8F67-5CBA-4665-BA16-C04B115C9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3E5CE1-E9E9-43E2-8E8E-A6E750E0A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B78F7D-F86B-41E3-90E9-EB22EE915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521EBF-33CA-43CF-B111-AB095B3D4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07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4CC11B-D194-457E-AAA3-FBB0DF8D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36248-15B9-47D7-AECD-C557DDF56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E86E6-AD03-4736-BA11-D4BC6586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03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05CB1-1B09-4520-BE0A-F622103A2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361C6-2A57-4FB0-9832-B1627B1F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E79B99-022F-4719-BCE3-DEB476A0A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95FC0-7977-4A6D-8FCC-346A358B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97510-F670-4B03-8ED0-CB9A27AC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B6D2B-0C01-4A77-82F4-398DA266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38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9BF69-42D5-4E57-9EE9-B3DC3ADEE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D8ACE3-B58C-40CC-BD05-56260F5F8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5C90CA-663B-40CC-98B6-2005ED727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5D84C-B3C2-4554-B9E0-51FE9BFD2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5A00A-4999-4718-B90B-09DA46783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8B139-CADB-4EBF-9B61-BFEA8475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60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9B53BF-36CB-4455-AF4B-0134B1CE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80800-7842-4E04-A0D9-E373B0902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CF453-DA9D-469E-BFE2-5A89F2DE2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66B81-522C-4FBA-963C-30C112210EA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CB919-508E-4B1A-ACD6-A454CA7FD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84F9E-DE59-4E6A-826E-1C9765CDC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66573-151B-400E-A4D2-756BDA8A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83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los.castelbranco@gmail.com" TargetMode="External"/><Relationship Id="rId2" Type="http://schemas.openxmlformats.org/officeDocument/2006/relationships/hyperlink" Target="mailto:cnbranco@iseg.ulisboa.p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99927-C658-4383-8204-499A02640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824" y="578498"/>
            <a:ext cx="11234058" cy="4110135"/>
          </a:xfrm>
        </p:spPr>
        <p:txBody>
          <a:bodyPr anchor="t">
            <a:normAutofit/>
          </a:bodyPr>
          <a:lstStyle/>
          <a:p>
            <a:r>
              <a:rPr lang="pt-PT" sz="2800" dirty="0">
                <a:latin typeface="Arial Narrow" panose="020B0606020202030204" pitchFamily="34" charset="0"/>
              </a:rPr>
              <a:t>Economia e Política de Desenvolvimento</a:t>
            </a:r>
            <a:br>
              <a:rPr lang="pt-PT" sz="2800" dirty="0">
                <a:latin typeface="Arial Narrow" panose="020B0606020202030204" pitchFamily="34" charset="0"/>
              </a:rPr>
            </a:br>
            <a:br>
              <a:rPr lang="pt-PT" sz="3600" dirty="0">
                <a:latin typeface="Arial Narrow" panose="020B0606020202030204" pitchFamily="34" charset="0"/>
              </a:rPr>
            </a:br>
            <a:r>
              <a:rPr lang="pt-PT" sz="3200" b="1" dirty="0">
                <a:solidFill>
                  <a:srgbClr val="C00000"/>
                </a:solidFill>
                <a:latin typeface="Arial Narrow" panose="020B0606020202030204" pitchFamily="34" charset="0"/>
              </a:rPr>
              <a:t>A Questão Agrária</a:t>
            </a:r>
            <a:br>
              <a:rPr lang="pt-PT" sz="3200" b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br>
              <a:rPr lang="pt-PT" sz="3600" b="1" dirty="0">
                <a:latin typeface="Arial Narrow" panose="020B0606020202030204" pitchFamily="34" charset="0"/>
              </a:rPr>
            </a:br>
            <a:r>
              <a:rPr lang="pt-PT" sz="2400" dirty="0">
                <a:latin typeface="Arial Narrow" panose="020B0606020202030204" pitchFamily="34" charset="0"/>
              </a:rPr>
              <a:t>Carlos Nuno Castel-Branco</a:t>
            </a:r>
            <a:br>
              <a:rPr lang="pt-PT" sz="2400" dirty="0">
                <a:latin typeface="Arial Narrow" panose="020B0606020202030204" pitchFamily="34" charset="0"/>
              </a:rPr>
            </a:br>
            <a:r>
              <a:rPr lang="pt-PT" sz="2400" dirty="0">
                <a:latin typeface="Arial Narrow" panose="020B0606020202030204" pitchFamily="34" charset="0"/>
              </a:rPr>
              <a:t>Professor Catedrático Convidado</a:t>
            </a:r>
            <a:br>
              <a:rPr lang="pt-PT" sz="2400" dirty="0">
                <a:latin typeface="Arial Narrow" panose="020B0606020202030204" pitchFamily="34" charset="0"/>
              </a:rPr>
            </a:br>
            <a:r>
              <a:rPr lang="pt-PT" sz="2400" dirty="0">
                <a:latin typeface="Arial Narrow" panose="020B0606020202030204" pitchFamily="34" charset="0"/>
                <a:hlinkClick r:id="rId2"/>
              </a:rPr>
              <a:t>cnbranco@iseg.ulisboa.pt</a:t>
            </a:r>
            <a:r>
              <a:rPr lang="pt-PT" sz="2400" dirty="0">
                <a:latin typeface="Arial Narrow" panose="020B0606020202030204" pitchFamily="34" charset="0"/>
              </a:rPr>
              <a:t> | </a:t>
            </a:r>
            <a:r>
              <a:rPr lang="pt-PT" sz="2400" dirty="0">
                <a:latin typeface="Arial Narrow" panose="020B0606020202030204" pitchFamily="34" charset="0"/>
                <a:hlinkClick r:id="rId3"/>
              </a:rPr>
              <a:t>carlos.castelbranco@gmail.com</a:t>
            </a:r>
            <a:r>
              <a:rPr lang="pt-PT" sz="2400" dirty="0">
                <a:latin typeface="Arial Narrow" panose="020B0606020202030204" pitchFamily="34" charset="0"/>
              </a:rPr>
              <a:t> </a:t>
            </a:r>
            <a:br>
              <a:rPr lang="pt-PT" sz="2400" dirty="0">
                <a:latin typeface="Arial Narrow" panose="020B0606020202030204" pitchFamily="34" charset="0"/>
              </a:rPr>
            </a:br>
            <a:br>
              <a:rPr lang="pt-PT" sz="2400" dirty="0">
                <a:latin typeface="Arial Narrow" panose="020B0606020202030204" pitchFamily="34" charset="0"/>
              </a:rPr>
            </a:br>
            <a:r>
              <a:rPr lang="pt-PT" sz="2400" dirty="0">
                <a:latin typeface="Arial Narrow" panose="020B0606020202030204" pitchFamily="34" charset="0"/>
              </a:rPr>
              <a:t>31-10-2023</a:t>
            </a:r>
            <a:endParaRPr lang="en-GB" sz="2400" dirty="0">
              <a:latin typeface="Arial Narrow" panose="020B0606020202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BD19A2-249C-463A-8FAC-3433770EA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433" y="5456471"/>
            <a:ext cx="1304657" cy="82303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F9D11FEE-873B-44DE-917B-E22173AC3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824" y="5379098"/>
            <a:ext cx="11234058" cy="1007706"/>
          </a:xfrm>
        </p:spPr>
        <p:txBody>
          <a:bodyPr/>
          <a:lstStyle/>
          <a:p>
            <a:r>
              <a:rPr lang="pt-PT" dirty="0">
                <a:latin typeface="Arial Narrow" panose="020B0606020202030204" pitchFamily="34" charset="0"/>
              </a:rPr>
              <a:t>Mestrado em Desenvolvimento e Cooperação Internacional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4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68D1F-F778-4FF5-9EC5-74C57892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571" y="242596"/>
            <a:ext cx="11593286" cy="853751"/>
          </a:xfrm>
        </p:spPr>
        <p:txBody>
          <a:bodyPr>
            <a:normAutofit/>
          </a:bodyPr>
          <a:lstStyle/>
          <a:p>
            <a:r>
              <a:rPr lang="pt-PT" sz="3200" b="1" dirty="0">
                <a:solidFill>
                  <a:srgbClr val="C00000"/>
                </a:solidFill>
                <a:latin typeface="Arial Narrow" panose="020B0606020202030204" pitchFamily="34" charset="0"/>
              </a:rPr>
              <a:t>Estrutura da aula</a:t>
            </a:r>
            <a:endParaRPr lang="en-GB" sz="3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2F0E-C778-4303-B47A-AB674B15F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219" y="1182565"/>
            <a:ext cx="11532637" cy="5339533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</a:pPr>
            <a:r>
              <a:rPr lang="pt-PT" dirty="0">
                <a:latin typeface="Arial Narrow" panose="020B0606020202030204" pitchFamily="34" charset="0"/>
              </a:rPr>
              <a:t>Questão agrária – o que discute?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</a:pPr>
            <a:r>
              <a:rPr lang="pt-PT" dirty="0">
                <a:latin typeface="Arial Narrow" panose="020B0606020202030204" pitchFamily="34" charset="0"/>
              </a:rPr>
              <a:t>A questão agrária e o capitalismo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</a:pPr>
            <a:r>
              <a:rPr lang="pt-PT" dirty="0">
                <a:latin typeface="Arial Narrow" panose="020B0606020202030204" pitchFamily="34" charset="0"/>
              </a:rPr>
              <a:t>A questão agrária e a transformação e a superação do capitalismo</a:t>
            </a:r>
          </a:p>
        </p:txBody>
      </p:sp>
    </p:spTree>
    <p:extLst>
      <p:ext uri="{BB962C8B-B14F-4D97-AF65-F5344CB8AC3E}">
        <p14:creationId xmlns:p14="http://schemas.microsoft.com/office/powerpoint/2010/main" val="279003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FCCC5-358C-44A3-9F1F-4DD0CCB4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529" y="74218"/>
            <a:ext cx="11703424" cy="545639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A Questão Agrária – o que discute?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DE0E9-CDDA-4698-A676-4A265F66A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29" y="690196"/>
            <a:ext cx="11703424" cy="586300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Não é apenas sobre a agricultura nem apenas sobre as zonas rurais, mas sobre reprodução e acumulação de capital e sobre transformação social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Como o capitalismo se desenvolve historicamente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O papel específico que sectores sociais e formas sociais de organização da produção contribuem para o processo de reprodução acumulação e transformação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Formação, dinâmicas e relações de classe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Acumulação de capital como processo social: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Expansão, reprodução de força de trabalho barata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Produção e redistribuição do rendimento – por exemplo, base de acumulação para a indústria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Relações e termos de troca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Resistências sociais e transformação social</a:t>
            </a:r>
          </a:p>
        </p:txBody>
      </p:sp>
    </p:spTree>
    <p:extLst>
      <p:ext uri="{BB962C8B-B14F-4D97-AF65-F5344CB8AC3E}">
        <p14:creationId xmlns:p14="http://schemas.microsoft.com/office/powerpoint/2010/main" val="121895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FCCC5-358C-44A3-9F1F-4DD0CCB4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529" y="92319"/>
            <a:ext cx="11703424" cy="545123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A Questão Agrária e o Capitalismo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DE0E9-CDDA-4698-A676-4A265F66A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29" y="817685"/>
            <a:ext cx="11703424" cy="59128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Transformação estrutural e acumulação de capital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Base social e base estrutural de acumulação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Expropriação e formação das classes trabalhadoras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A reprodução da força de trabalho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Geração e distribuição do excedente: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Qual excedente? Força de trabalho, meios de produção, valor de troca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Como é gerado, apropriado e utilizado?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A ideia de transformação estrutural ser “aumento da produtividade” e “acréscimo de valor” – de sectores mais atrasados para sectores de maior produtividade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 err="1">
                <a:latin typeface="Arial Narrow" panose="020B0606020202030204" pitchFamily="34" charset="0"/>
              </a:rPr>
              <a:t>Mercadorização</a:t>
            </a:r>
            <a:r>
              <a:rPr lang="pt-PT" dirty="0">
                <a:latin typeface="Arial Narrow" panose="020B0606020202030204" pitchFamily="34" charset="0"/>
              </a:rPr>
              <a:t> da sociedade</a:t>
            </a:r>
          </a:p>
        </p:txBody>
      </p:sp>
    </p:spTree>
    <p:extLst>
      <p:ext uri="{BB962C8B-B14F-4D97-AF65-F5344CB8AC3E}">
        <p14:creationId xmlns:p14="http://schemas.microsoft.com/office/powerpoint/2010/main" val="126487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E130E-E7F5-4B89-B6AB-5A1ACDDD7C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2887" y="155721"/>
            <a:ext cx="11649075" cy="869251"/>
          </a:xfrm>
        </p:spPr>
        <p:txBody>
          <a:bodyPr anchorCtr="0">
            <a:noAutofit/>
          </a:bodyPr>
          <a:lstStyle/>
          <a:p>
            <a:pPr lvl="0" algn="l"/>
            <a:r>
              <a:rPr lang="pt-PT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C</a:t>
            </a:r>
            <a:r>
              <a:rPr lang="en-GB" sz="26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ircuito</a:t>
            </a:r>
            <a:r>
              <a:rPr lang="en-GB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 do capital industrial e </a:t>
            </a:r>
            <a:r>
              <a:rPr lang="en-GB" sz="26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conflitos</a:t>
            </a:r>
            <a:r>
              <a:rPr lang="en-GB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/</a:t>
            </a:r>
            <a:r>
              <a:rPr lang="en-GB" sz="26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tensões</a:t>
            </a:r>
            <a:r>
              <a:rPr lang="en-GB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 entre capital e </a:t>
            </a:r>
            <a:r>
              <a:rPr lang="en-GB" sz="26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trabalho</a:t>
            </a:r>
            <a:r>
              <a:rPr lang="en-GB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 e entre </a:t>
            </a:r>
            <a:r>
              <a:rPr lang="en-GB" sz="26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facções</a:t>
            </a:r>
            <a:r>
              <a:rPr lang="en-GB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 do capital</a:t>
            </a:r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C465F1D6-4C18-4439-9C9B-1D06E3DC8F1B}"/>
              </a:ext>
            </a:extLst>
          </p:cNvPr>
          <p:cNvSpPr/>
          <p:nvPr/>
        </p:nvSpPr>
        <p:spPr>
          <a:xfrm>
            <a:off x="5322514" y="2697946"/>
            <a:ext cx="1437454" cy="1428213"/>
          </a:xfrm>
          <a:custGeom>
            <a:avLst>
              <a:gd name="f12" fmla="val 180"/>
              <a:gd name="f13" fmla="val 27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1"/>
              <a:gd name="f12" fmla="val 180"/>
              <a:gd name="f13" fmla="val 270"/>
              <a:gd name="f14" fmla="+- 0 0 -270"/>
              <a:gd name="f15" fmla="+- 0 0 -225"/>
              <a:gd name="f16" fmla="+- 0 0 -180"/>
              <a:gd name="f17" fmla="abs f6"/>
              <a:gd name="f18" fmla="abs f7"/>
              <a:gd name="f19" fmla="abs f8"/>
              <a:gd name="f20" fmla="val f9"/>
              <a:gd name="f21" fmla="+- 0 0 f12"/>
              <a:gd name="f22" fmla="+- 0 0 f13"/>
              <a:gd name="f23" fmla="*/ f14 f2 1"/>
              <a:gd name="f24" fmla="*/ f15 f2 1"/>
              <a:gd name="f25" fmla="*/ f16 f2 1"/>
              <a:gd name="f26" fmla="?: f17 f6 1"/>
              <a:gd name="f27" fmla="?: f18 f7 1"/>
              <a:gd name="f28" fmla="?: f19 f8 1"/>
              <a:gd name="f29" fmla="*/ f21 f2 1"/>
              <a:gd name="f30" fmla="*/ f22 f2 1"/>
              <a:gd name="f31" fmla="*/ f23 1 f5"/>
              <a:gd name="f32" fmla="*/ f24 1 f5"/>
              <a:gd name="f33" fmla="*/ f25 1 f5"/>
              <a:gd name="f34" fmla="*/ f26 1 21600"/>
              <a:gd name="f35" fmla="*/ f27 1 21600"/>
              <a:gd name="f36" fmla="*/ 21600 f26 1"/>
              <a:gd name="f37" fmla="*/ 21600 f27 1"/>
              <a:gd name="f38" fmla="*/ f29 1 f5"/>
              <a:gd name="f39" fmla="*/ f30 1 f5"/>
              <a:gd name="f40" fmla="+- f31 0 f3"/>
              <a:gd name="f41" fmla="+- f32 0 f3"/>
              <a:gd name="f42" fmla="+- f33 0 f3"/>
              <a:gd name="f43" fmla="min f35 f34"/>
              <a:gd name="f44" fmla="*/ f36 1 f28"/>
              <a:gd name="f45" fmla="*/ f37 1 f28"/>
              <a:gd name="f46" fmla="+- f38 0 f3"/>
              <a:gd name="f47" fmla="+- f39 0 f3"/>
              <a:gd name="f48" fmla="val f44"/>
              <a:gd name="f49" fmla="val f45"/>
              <a:gd name="f50" fmla="+- 0 0 f46"/>
              <a:gd name="f51" fmla="+- 0 0 f47"/>
              <a:gd name="f52" fmla="+- f49 0 f20"/>
              <a:gd name="f53" fmla="+- f48 0 f20"/>
              <a:gd name="f54" fmla="val f50"/>
              <a:gd name="f55" fmla="val f51"/>
              <a:gd name="f56" fmla="*/ f52 1 2"/>
              <a:gd name="f57" fmla="*/ f53 1 2"/>
              <a:gd name="f58" fmla="+- f55 0 f54"/>
              <a:gd name="f59" fmla="+- f54 f3 0"/>
              <a:gd name="f60" fmla="+- f55 f3 0"/>
              <a:gd name="f61" fmla="+- 21600000 0 f54"/>
              <a:gd name="f62" fmla="+- f3 0 f54"/>
              <a:gd name="f63" fmla="+- 27000000 0 f54"/>
              <a:gd name="f64" fmla="+- f2 0 f54"/>
              <a:gd name="f65" fmla="+- 32400000 0 f54"/>
              <a:gd name="f66" fmla="+- f4 0 f54"/>
              <a:gd name="f67" fmla="+- 37800000 0 f54"/>
              <a:gd name="f68" fmla="+- f20 f56 0"/>
              <a:gd name="f69" fmla="+- f20 f57 0"/>
              <a:gd name="f70" fmla="+- f58 21600000 0"/>
              <a:gd name="f71" fmla="*/ f59 f10 1"/>
              <a:gd name="f72" fmla="*/ f60 f10 1"/>
              <a:gd name="f73" fmla="?: f62 f62 f63"/>
              <a:gd name="f74" fmla="?: f64 f64 f65"/>
              <a:gd name="f75" fmla="?: f66 f66 f67"/>
              <a:gd name="f76" fmla="*/ f57 f43 1"/>
              <a:gd name="f77" fmla="*/ f56 f43 1"/>
              <a:gd name="f78" fmla="?: f58 f58 f70"/>
              <a:gd name="f79" fmla="*/ f71 1 f2"/>
              <a:gd name="f80" fmla="*/ f72 1 f2"/>
              <a:gd name="f81" fmla="*/ f69 f43 1"/>
              <a:gd name="f82" fmla="*/ f68 f43 1"/>
              <a:gd name="f83" fmla="+- 0 0 f79"/>
              <a:gd name="f84" fmla="+- 0 0 f80"/>
              <a:gd name="f85" fmla="+- f78 0 f61"/>
              <a:gd name="f86" fmla="+- f78 0 f73"/>
              <a:gd name="f87" fmla="+- f78 0 f74"/>
              <a:gd name="f88" fmla="+- f78 0 f75"/>
              <a:gd name="f89" fmla="+- 0 0 f83"/>
              <a:gd name="f90" fmla="+- 0 0 f84"/>
              <a:gd name="f91" fmla="*/ f89 f2 1"/>
              <a:gd name="f92" fmla="*/ f90 f2 1"/>
              <a:gd name="f93" fmla="*/ f91 1 f10"/>
              <a:gd name="f94" fmla="*/ f92 1 f10"/>
              <a:gd name="f95" fmla="+- f93 0 f3"/>
              <a:gd name="f96" fmla="+- f94 0 f3"/>
              <a:gd name="f97" fmla="sin 1 f95"/>
              <a:gd name="f98" fmla="cos 1 f95"/>
              <a:gd name="f99" fmla="sin 1 f96"/>
              <a:gd name="f100" fmla="cos 1 f96"/>
              <a:gd name="f101" fmla="+- 0 0 f97"/>
              <a:gd name="f102" fmla="+- 0 0 f98"/>
              <a:gd name="f103" fmla="+- 0 0 f99"/>
              <a:gd name="f104" fmla="+- 0 0 f100"/>
              <a:gd name="f105" fmla="+- 0 0 f101"/>
              <a:gd name="f106" fmla="+- 0 0 f102"/>
              <a:gd name="f107" fmla="+- 0 0 f103"/>
              <a:gd name="f108" fmla="+- 0 0 f104"/>
              <a:gd name="f109" fmla="*/ f105 f57 1"/>
              <a:gd name="f110" fmla="*/ f106 f56 1"/>
              <a:gd name="f111" fmla="*/ f107 f57 1"/>
              <a:gd name="f112" fmla="*/ f108 f56 1"/>
              <a:gd name="f113" fmla="+- 0 0 f110"/>
              <a:gd name="f114" fmla="+- 0 0 f109"/>
              <a:gd name="f115" fmla="+- 0 0 f112"/>
              <a:gd name="f116" fmla="+- 0 0 f111"/>
              <a:gd name="f117" fmla="+- 0 0 f113"/>
              <a:gd name="f118" fmla="+- 0 0 f114"/>
              <a:gd name="f119" fmla="+- 0 0 f115"/>
              <a:gd name="f120" fmla="+- 0 0 f116"/>
              <a:gd name="f121" fmla="at2 f117 f118"/>
              <a:gd name="f122" fmla="at2 f119 f120"/>
              <a:gd name="f123" fmla="+- f121 f3 0"/>
              <a:gd name="f124" fmla="+- f122 f3 0"/>
              <a:gd name="f125" fmla="*/ f123 f10 1"/>
              <a:gd name="f126" fmla="*/ f124 f10 1"/>
              <a:gd name="f127" fmla="*/ f125 1 f2"/>
              <a:gd name="f128" fmla="*/ f126 1 f2"/>
              <a:gd name="f129" fmla="+- 0 0 f127"/>
              <a:gd name="f130" fmla="+- 0 0 f128"/>
              <a:gd name="f131" fmla="val f129"/>
              <a:gd name="f132" fmla="val f130"/>
              <a:gd name="f133" fmla="+- 0 0 f131"/>
              <a:gd name="f134" fmla="+- 0 0 f132"/>
              <a:gd name="f135" fmla="*/ f133 f2 1"/>
              <a:gd name="f136" fmla="*/ f134 f2 1"/>
              <a:gd name="f137" fmla="*/ f135 1 f10"/>
              <a:gd name="f138" fmla="*/ f136 1 f10"/>
              <a:gd name="f139" fmla="+- f137 0 f3"/>
              <a:gd name="f140" fmla="+- f138 0 f3"/>
              <a:gd name="f141" fmla="cos 1 f139"/>
              <a:gd name="f142" fmla="sin 1 f139"/>
              <a:gd name="f143" fmla="cos 1 f140"/>
              <a:gd name="f144" fmla="sin 1 f140"/>
              <a:gd name="f145" fmla="+- 0 0 f141"/>
              <a:gd name="f146" fmla="+- 0 0 f142"/>
              <a:gd name="f147" fmla="+- 0 0 f143"/>
              <a:gd name="f148" fmla="+- 0 0 f144"/>
              <a:gd name="f149" fmla="*/ f11 f145 1"/>
              <a:gd name="f150" fmla="*/ f11 f146 1"/>
              <a:gd name="f151" fmla="*/ f11 f147 1"/>
              <a:gd name="f152" fmla="*/ f11 f148 1"/>
              <a:gd name="f153" fmla="*/ f149 f57 1"/>
              <a:gd name="f154" fmla="*/ f150 f56 1"/>
              <a:gd name="f155" fmla="*/ f151 f57 1"/>
              <a:gd name="f156" fmla="*/ f152 f56 1"/>
              <a:gd name="f157" fmla="+- f69 f153 0"/>
              <a:gd name="f158" fmla="+- f68 f154 0"/>
              <a:gd name="f159" fmla="+- f69 f155 0"/>
              <a:gd name="f160" fmla="+- f68 f156 0"/>
              <a:gd name="f161" fmla="max f157 f159"/>
              <a:gd name="f162" fmla="max f158 f160"/>
              <a:gd name="f163" fmla="min f157 f159"/>
              <a:gd name="f164" fmla="min f158 f160"/>
              <a:gd name="f165" fmla="*/ f157 f43 1"/>
              <a:gd name="f166" fmla="*/ f158 f43 1"/>
              <a:gd name="f167" fmla="*/ f159 f43 1"/>
              <a:gd name="f168" fmla="*/ f160 f43 1"/>
              <a:gd name="f169" fmla="?: f85 f48 f161"/>
              <a:gd name="f170" fmla="?: f86 f49 f162"/>
              <a:gd name="f171" fmla="?: f87 f20 f163"/>
              <a:gd name="f172" fmla="?: f88 f20 f164"/>
              <a:gd name="f173" fmla="*/ f171 f43 1"/>
              <a:gd name="f174" fmla="*/ f172 f43 1"/>
              <a:gd name="f175" fmla="*/ f169 f43 1"/>
              <a:gd name="f176" fmla="*/ f170 f4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165" y="f166"/>
              </a:cxn>
              <a:cxn ang="f41">
                <a:pos x="f81" y="f82"/>
              </a:cxn>
              <a:cxn ang="f42">
                <a:pos x="f167" y="f168"/>
              </a:cxn>
            </a:cxnLst>
            <a:rect l="f173" t="f174" r="f175" b="f176"/>
            <a:pathLst>
              <a:path stroke="0">
                <a:moveTo>
                  <a:pt x="f165" y="f166"/>
                </a:moveTo>
                <a:arcTo wR="f76" hR="f77" stAng="f54" swAng="f78"/>
                <a:lnTo>
                  <a:pt x="f81" y="f82"/>
                </a:lnTo>
                <a:close/>
              </a:path>
              <a:path fill="none">
                <a:moveTo>
                  <a:pt x="f165" y="f166"/>
                </a:moveTo>
                <a:arcTo wR="f76" hR="f77" stAng="f54" swAng="f78"/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3339C67F-6CC0-4739-919E-F7BD8BF42161}"/>
              </a:ext>
            </a:extLst>
          </p:cNvPr>
          <p:cNvSpPr/>
          <p:nvPr/>
        </p:nvSpPr>
        <p:spPr>
          <a:xfrm rot="16200004">
            <a:off x="5002258" y="2637889"/>
            <a:ext cx="1473389" cy="1593521"/>
          </a:xfrm>
          <a:custGeom>
            <a:avLst>
              <a:gd name="f12" fmla="val 180"/>
              <a:gd name="f13" fmla="val 27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1"/>
              <a:gd name="f12" fmla="val 180"/>
              <a:gd name="f13" fmla="val 270"/>
              <a:gd name="f14" fmla="+- 0 0 -270"/>
              <a:gd name="f15" fmla="+- 0 0 -225"/>
              <a:gd name="f16" fmla="+- 0 0 -180"/>
              <a:gd name="f17" fmla="abs f6"/>
              <a:gd name="f18" fmla="abs f7"/>
              <a:gd name="f19" fmla="abs f8"/>
              <a:gd name="f20" fmla="val f9"/>
              <a:gd name="f21" fmla="+- 0 0 f12"/>
              <a:gd name="f22" fmla="+- 0 0 f13"/>
              <a:gd name="f23" fmla="*/ f14 f2 1"/>
              <a:gd name="f24" fmla="*/ f15 f2 1"/>
              <a:gd name="f25" fmla="*/ f16 f2 1"/>
              <a:gd name="f26" fmla="?: f17 f6 1"/>
              <a:gd name="f27" fmla="?: f18 f7 1"/>
              <a:gd name="f28" fmla="?: f19 f8 1"/>
              <a:gd name="f29" fmla="*/ f21 f2 1"/>
              <a:gd name="f30" fmla="*/ f22 f2 1"/>
              <a:gd name="f31" fmla="*/ f23 1 f5"/>
              <a:gd name="f32" fmla="*/ f24 1 f5"/>
              <a:gd name="f33" fmla="*/ f25 1 f5"/>
              <a:gd name="f34" fmla="*/ f26 1 21600"/>
              <a:gd name="f35" fmla="*/ f27 1 21600"/>
              <a:gd name="f36" fmla="*/ 21600 f26 1"/>
              <a:gd name="f37" fmla="*/ 21600 f27 1"/>
              <a:gd name="f38" fmla="*/ f29 1 f5"/>
              <a:gd name="f39" fmla="*/ f30 1 f5"/>
              <a:gd name="f40" fmla="+- f31 0 f3"/>
              <a:gd name="f41" fmla="+- f32 0 f3"/>
              <a:gd name="f42" fmla="+- f33 0 f3"/>
              <a:gd name="f43" fmla="min f35 f34"/>
              <a:gd name="f44" fmla="*/ f36 1 f28"/>
              <a:gd name="f45" fmla="*/ f37 1 f28"/>
              <a:gd name="f46" fmla="+- f38 0 f3"/>
              <a:gd name="f47" fmla="+- f39 0 f3"/>
              <a:gd name="f48" fmla="val f44"/>
              <a:gd name="f49" fmla="val f45"/>
              <a:gd name="f50" fmla="+- 0 0 f46"/>
              <a:gd name="f51" fmla="+- 0 0 f47"/>
              <a:gd name="f52" fmla="+- f49 0 f20"/>
              <a:gd name="f53" fmla="+- f48 0 f20"/>
              <a:gd name="f54" fmla="val f50"/>
              <a:gd name="f55" fmla="val f51"/>
              <a:gd name="f56" fmla="*/ f52 1 2"/>
              <a:gd name="f57" fmla="*/ f53 1 2"/>
              <a:gd name="f58" fmla="+- f55 0 f54"/>
              <a:gd name="f59" fmla="+- f54 f3 0"/>
              <a:gd name="f60" fmla="+- f55 f3 0"/>
              <a:gd name="f61" fmla="+- 21600000 0 f54"/>
              <a:gd name="f62" fmla="+- f3 0 f54"/>
              <a:gd name="f63" fmla="+- 27000000 0 f54"/>
              <a:gd name="f64" fmla="+- f2 0 f54"/>
              <a:gd name="f65" fmla="+- 32400000 0 f54"/>
              <a:gd name="f66" fmla="+- f4 0 f54"/>
              <a:gd name="f67" fmla="+- 37800000 0 f54"/>
              <a:gd name="f68" fmla="+- f20 f56 0"/>
              <a:gd name="f69" fmla="+- f20 f57 0"/>
              <a:gd name="f70" fmla="+- f58 21600000 0"/>
              <a:gd name="f71" fmla="*/ f59 f10 1"/>
              <a:gd name="f72" fmla="*/ f60 f10 1"/>
              <a:gd name="f73" fmla="?: f62 f62 f63"/>
              <a:gd name="f74" fmla="?: f64 f64 f65"/>
              <a:gd name="f75" fmla="?: f66 f66 f67"/>
              <a:gd name="f76" fmla="*/ f57 f43 1"/>
              <a:gd name="f77" fmla="*/ f56 f43 1"/>
              <a:gd name="f78" fmla="?: f58 f58 f70"/>
              <a:gd name="f79" fmla="*/ f71 1 f2"/>
              <a:gd name="f80" fmla="*/ f72 1 f2"/>
              <a:gd name="f81" fmla="*/ f69 f43 1"/>
              <a:gd name="f82" fmla="*/ f68 f43 1"/>
              <a:gd name="f83" fmla="+- 0 0 f79"/>
              <a:gd name="f84" fmla="+- 0 0 f80"/>
              <a:gd name="f85" fmla="+- f78 0 f61"/>
              <a:gd name="f86" fmla="+- f78 0 f73"/>
              <a:gd name="f87" fmla="+- f78 0 f74"/>
              <a:gd name="f88" fmla="+- f78 0 f75"/>
              <a:gd name="f89" fmla="+- 0 0 f83"/>
              <a:gd name="f90" fmla="+- 0 0 f84"/>
              <a:gd name="f91" fmla="*/ f89 f2 1"/>
              <a:gd name="f92" fmla="*/ f90 f2 1"/>
              <a:gd name="f93" fmla="*/ f91 1 f10"/>
              <a:gd name="f94" fmla="*/ f92 1 f10"/>
              <a:gd name="f95" fmla="+- f93 0 f3"/>
              <a:gd name="f96" fmla="+- f94 0 f3"/>
              <a:gd name="f97" fmla="sin 1 f95"/>
              <a:gd name="f98" fmla="cos 1 f95"/>
              <a:gd name="f99" fmla="sin 1 f96"/>
              <a:gd name="f100" fmla="cos 1 f96"/>
              <a:gd name="f101" fmla="+- 0 0 f97"/>
              <a:gd name="f102" fmla="+- 0 0 f98"/>
              <a:gd name="f103" fmla="+- 0 0 f99"/>
              <a:gd name="f104" fmla="+- 0 0 f100"/>
              <a:gd name="f105" fmla="+- 0 0 f101"/>
              <a:gd name="f106" fmla="+- 0 0 f102"/>
              <a:gd name="f107" fmla="+- 0 0 f103"/>
              <a:gd name="f108" fmla="+- 0 0 f104"/>
              <a:gd name="f109" fmla="*/ f105 f57 1"/>
              <a:gd name="f110" fmla="*/ f106 f56 1"/>
              <a:gd name="f111" fmla="*/ f107 f57 1"/>
              <a:gd name="f112" fmla="*/ f108 f56 1"/>
              <a:gd name="f113" fmla="+- 0 0 f110"/>
              <a:gd name="f114" fmla="+- 0 0 f109"/>
              <a:gd name="f115" fmla="+- 0 0 f112"/>
              <a:gd name="f116" fmla="+- 0 0 f111"/>
              <a:gd name="f117" fmla="+- 0 0 f113"/>
              <a:gd name="f118" fmla="+- 0 0 f114"/>
              <a:gd name="f119" fmla="+- 0 0 f115"/>
              <a:gd name="f120" fmla="+- 0 0 f116"/>
              <a:gd name="f121" fmla="at2 f117 f118"/>
              <a:gd name="f122" fmla="at2 f119 f120"/>
              <a:gd name="f123" fmla="+- f121 f3 0"/>
              <a:gd name="f124" fmla="+- f122 f3 0"/>
              <a:gd name="f125" fmla="*/ f123 f10 1"/>
              <a:gd name="f126" fmla="*/ f124 f10 1"/>
              <a:gd name="f127" fmla="*/ f125 1 f2"/>
              <a:gd name="f128" fmla="*/ f126 1 f2"/>
              <a:gd name="f129" fmla="+- 0 0 f127"/>
              <a:gd name="f130" fmla="+- 0 0 f128"/>
              <a:gd name="f131" fmla="val f129"/>
              <a:gd name="f132" fmla="val f130"/>
              <a:gd name="f133" fmla="+- 0 0 f131"/>
              <a:gd name="f134" fmla="+- 0 0 f132"/>
              <a:gd name="f135" fmla="*/ f133 f2 1"/>
              <a:gd name="f136" fmla="*/ f134 f2 1"/>
              <a:gd name="f137" fmla="*/ f135 1 f10"/>
              <a:gd name="f138" fmla="*/ f136 1 f10"/>
              <a:gd name="f139" fmla="+- f137 0 f3"/>
              <a:gd name="f140" fmla="+- f138 0 f3"/>
              <a:gd name="f141" fmla="cos 1 f139"/>
              <a:gd name="f142" fmla="sin 1 f139"/>
              <a:gd name="f143" fmla="cos 1 f140"/>
              <a:gd name="f144" fmla="sin 1 f140"/>
              <a:gd name="f145" fmla="+- 0 0 f141"/>
              <a:gd name="f146" fmla="+- 0 0 f142"/>
              <a:gd name="f147" fmla="+- 0 0 f143"/>
              <a:gd name="f148" fmla="+- 0 0 f144"/>
              <a:gd name="f149" fmla="*/ f11 f145 1"/>
              <a:gd name="f150" fmla="*/ f11 f146 1"/>
              <a:gd name="f151" fmla="*/ f11 f147 1"/>
              <a:gd name="f152" fmla="*/ f11 f148 1"/>
              <a:gd name="f153" fmla="*/ f149 f57 1"/>
              <a:gd name="f154" fmla="*/ f150 f56 1"/>
              <a:gd name="f155" fmla="*/ f151 f57 1"/>
              <a:gd name="f156" fmla="*/ f152 f56 1"/>
              <a:gd name="f157" fmla="+- f69 f153 0"/>
              <a:gd name="f158" fmla="+- f68 f154 0"/>
              <a:gd name="f159" fmla="+- f69 f155 0"/>
              <a:gd name="f160" fmla="+- f68 f156 0"/>
              <a:gd name="f161" fmla="max f157 f159"/>
              <a:gd name="f162" fmla="max f158 f160"/>
              <a:gd name="f163" fmla="min f157 f159"/>
              <a:gd name="f164" fmla="min f158 f160"/>
              <a:gd name="f165" fmla="*/ f157 f43 1"/>
              <a:gd name="f166" fmla="*/ f158 f43 1"/>
              <a:gd name="f167" fmla="*/ f159 f43 1"/>
              <a:gd name="f168" fmla="*/ f160 f43 1"/>
              <a:gd name="f169" fmla="?: f85 f48 f161"/>
              <a:gd name="f170" fmla="?: f86 f49 f162"/>
              <a:gd name="f171" fmla="?: f87 f20 f163"/>
              <a:gd name="f172" fmla="?: f88 f20 f164"/>
              <a:gd name="f173" fmla="*/ f171 f43 1"/>
              <a:gd name="f174" fmla="*/ f172 f43 1"/>
              <a:gd name="f175" fmla="*/ f169 f43 1"/>
              <a:gd name="f176" fmla="*/ f170 f4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165" y="f166"/>
              </a:cxn>
              <a:cxn ang="f41">
                <a:pos x="f81" y="f82"/>
              </a:cxn>
              <a:cxn ang="f42">
                <a:pos x="f167" y="f168"/>
              </a:cxn>
            </a:cxnLst>
            <a:rect l="f173" t="f174" r="f175" b="f176"/>
            <a:pathLst>
              <a:path stroke="0">
                <a:moveTo>
                  <a:pt x="f165" y="f166"/>
                </a:moveTo>
                <a:arcTo wR="f76" hR="f77" stAng="f54" swAng="f78"/>
                <a:lnTo>
                  <a:pt x="f81" y="f82"/>
                </a:lnTo>
                <a:close/>
              </a:path>
              <a:path fill="none">
                <a:moveTo>
                  <a:pt x="f165" y="f166"/>
                </a:moveTo>
                <a:arcTo wR="f76" hR="f77" stAng="f54" swAng="f78"/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751362E2-C31D-4E09-A1BD-79AEBD02F88E}"/>
              </a:ext>
            </a:extLst>
          </p:cNvPr>
          <p:cNvSpPr/>
          <p:nvPr/>
        </p:nvSpPr>
        <p:spPr>
          <a:xfrm rot="10799991">
            <a:off x="4989832" y="3068330"/>
            <a:ext cx="1230777" cy="1306098"/>
          </a:xfrm>
          <a:custGeom>
            <a:avLst>
              <a:gd name="f12" fmla="val 180"/>
              <a:gd name="f13" fmla="val 27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1"/>
              <a:gd name="f12" fmla="val 180"/>
              <a:gd name="f13" fmla="val 270"/>
              <a:gd name="f14" fmla="+- 0 0 -270"/>
              <a:gd name="f15" fmla="+- 0 0 -225"/>
              <a:gd name="f16" fmla="+- 0 0 -180"/>
              <a:gd name="f17" fmla="abs f6"/>
              <a:gd name="f18" fmla="abs f7"/>
              <a:gd name="f19" fmla="abs f8"/>
              <a:gd name="f20" fmla="val f9"/>
              <a:gd name="f21" fmla="+- 0 0 f12"/>
              <a:gd name="f22" fmla="+- 0 0 f13"/>
              <a:gd name="f23" fmla="*/ f14 f2 1"/>
              <a:gd name="f24" fmla="*/ f15 f2 1"/>
              <a:gd name="f25" fmla="*/ f16 f2 1"/>
              <a:gd name="f26" fmla="?: f17 f6 1"/>
              <a:gd name="f27" fmla="?: f18 f7 1"/>
              <a:gd name="f28" fmla="?: f19 f8 1"/>
              <a:gd name="f29" fmla="*/ f21 f2 1"/>
              <a:gd name="f30" fmla="*/ f22 f2 1"/>
              <a:gd name="f31" fmla="*/ f23 1 f5"/>
              <a:gd name="f32" fmla="*/ f24 1 f5"/>
              <a:gd name="f33" fmla="*/ f25 1 f5"/>
              <a:gd name="f34" fmla="*/ f26 1 21600"/>
              <a:gd name="f35" fmla="*/ f27 1 21600"/>
              <a:gd name="f36" fmla="*/ 21600 f26 1"/>
              <a:gd name="f37" fmla="*/ 21600 f27 1"/>
              <a:gd name="f38" fmla="*/ f29 1 f5"/>
              <a:gd name="f39" fmla="*/ f30 1 f5"/>
              <a:gd name="f40" fmla="+- f31 0 f3"/>
              <a:gd name="f41" fmla="+- f32 0 f3"/>
              <a:gd name="f42" fmla="+- f33 0 f3"/>
              <a:gd name="f43" fmla="min f35 f34"/>
              <a:gd name="f44" fmla="*/ f36 1 f28"/>
              <a:gd name="f45" fmla="*/ f37 1 f28"/>
              <a:gd name="f46" fmla="+- f38 0 f3"/>
              <a:gd name="f47" fmla="+- f39 0 f3"/>
              <a:gd name="f48" fmla="val f44"/>
              <a:gd name="f49" fmla="val f45"/>
              <a:gd name="f50" fmla="+- 0 0 f46"/>
              <a:gd name="f51" fmla="+- 0 0 f47"/>
              <a:gd name="f52" fmla="+- f49 0 f20"/>
              <a:gd name="f53" fmla="+- f48 0 f20"/>
              <a:gd name="f54" fmla="val f50"/>
              <a:gd name="f55" fmla="val f51"/>
              <a:gd name="f56" fmla="*/ f52 1 2"/>
              <a:gd name="f57" fmla="*/ f53 1 2"/>
              <a:gd name="f58" fmla="+- f55 0 f54"/>
              <a:gd name="f59" fmla="+- f54 f3 0"/>
              <a:gd name="f60" fmla="+- f55 f3 0"/>
              <a:gd name="f61" fmla="+- 21600000 0 f54"/>
              <a:gd name="f62" fmla="+- f3 0 f54"/>
              <a:gd name="f63" fmla="+- 27000000 0 f54"/>
              <a:gd name="f64" fmla="+- f2 0 f54"/>
              <a:gd name="f65" fmla="+- 32400000 0 f54"/>
              <a:gd name="f66" fmla="+- f4 0 f54"/>
              <a:gd name="f67" fmla="+- 37800000 0 f54"/>
              <a:gd name="f68" fmla="+- f20 f56 0"/>
              <a:gd name="f69" fmla="+- f20 f57 0"/>
              <a:gd name="f70" fmla="+- f58 21600000 0"/>
              <a:gd name="f71" fmla="*/ f59 f10 1"/>
              <a:gd name="f72" fmla="*/ f60 f10 1"/>
              <a:gd name="f73" fmla="?: f62 f62 f63"/>
              <a:gd name="f74" fmla="?: f64 f64 f65"/>
              <a:gd name="f75" fmla="?: f66 f66 f67"/>
              <a:gd name="f76" fmla="*/ f57 f43 1"/>
              <a:gd name="f77" fmla="*/ f56 f43 1"/>
              <a:gd name="f78" fmla="?: f58 f58 f70"/>
              <a:gd name="f79" fmla="*/ f71 1 f2"/>
              <a:gd name="f80" fmla="*/ f72 1 f2"/>
              <a:gd name="f81" fmla="*/ f69 f43 1"/>
              <a:gd name="f82" fmla="*/ f68 f43 1"/>
              <a:gd name="f83" fmla="+- 0 0 f79"/>
              <a:gd name="f84" fmla="+- 0 0 f80"/>
              <a:gd name="f85" fmla="+- f78 0 f61"/>
              <a:gd name="f86" fmla="+- f78 0 f73"/>
              <a:gd name="f87" fmla="+- f78 0 f74"/>
              <a:gd name="f88" fmla="+- f78 0 f75"/>
              <a:gd name="f89" fmla="+- 0 0 f83"/>
              <a:gd name="f90" fmla="+- 0 0 f84"/>
              <a:gd name="f91" fmla="*/ f89 f2 1"/>
              <a:gd name="f92" fmla="*/ f90 f2 1"/>
              <a:gd name="f93" fmla="*/ f91 1 f10"/>
              <a:gd name="f94" fmla="*/ f92 1 f10"/>
              <a:gd name="f95" fmla="+- f93 0 f3"/>
              <a:gd name="f96" fmla="+- f94 0 f3"/>
              <a:gd name="f97" fmla="sin 1 f95"/>
              <a:gd name="f98" fmla="cos 1 f95"/>
              <a:gd name="f99" fmla="sin 1 f96"/>
              <a:gd name="f100" fmla="cos 1 f96"/>
              <a:gd name="f101" fmla="+- 0 0 f97"/>
              <a:gd name="f102" fmla="+- 0 0 f98"/>
              <a:gd name="f103" fmla="+- 0 0 f99"/>
              <a:gd name="f104" fmla="+- 0 0 f100"/>
              <a:gd name="f105" fmla="+- 0 0 f101"/>
              <a:gd name="f106" fmla="+- 0 0 f102"/>
              <a:gd name="f107" fmla="+- 0 0 f103"/>
              <a:gd name="f108" fmla="+- 0 0 f104"/>
              <a:gd name="f109" fmla="*/ f105 f57 1"/>
              <a:gd name="f110" fmla="*/ f106 f56 1"/>
              <a:gd name="f111" fmla="*/ f107 f57 1"/>
              <a:gd name="f112" fmla="*/ f108 f56 1"/>
              <a:gd name="f113" fmla="+- 0 0 f110"/>
              <a:gd name="f114" fmla="+- 0 0 f109"/>
              <a:gd name="f115" fmla="+- 0 0 f112"/>
              <a:gd name="f116" fmla="+- 0 0 f111"/>
              <a:gd name="f117" fmla="+- 0 0 f113"/>
              <a:gd name="f118" fmla="+- 0 0 f114"/>
              <a:gd name="f119" fmla="+- 0 0 f115"/>
              <a:gd name="f120" fmla="+- 0 0 f116"/>
              <a:gd name="f121" fmla="at2 f117 f118"/>
              <a:gd name="f122" fmla="at2 f119 f120"/>
              <a:gd name="f123" fmla="+- f121 f3 0"/>
              <a:gd name="f124" fmla="+- f122 f3 0"/>
              <a:gd name="f125" fmla="*/ f123 f10 1"/>
              <a:gd name="f126" fmla="*/ f124 f10 1"/>
              <a:gd name="f127" fmla="*/ f125 1 f2"/>
              <a:gd name="f128" fmla="*/ f126 1 f2"/>
              <a:gd name="f129" fmla="+- 0 0 f127"/>
              <a:gd name="f130" fmla="+- 0 0 f128"/>
              <a:gd name="f131" fmla="val f129"/>
              <a:gd name="f132" fmla="val f130"/>
              <a:gd name="f133" fmla="+- 0 0 f131"/>
              <a:gd name="f134" fmla="+- 0 0 f132"/>
              <a:gd name="f135" fmla="*/ f133 f2 1"/>
              <a:gd name="f136" fmla="*/ f134 f2 1"/>
              <a:gd name="f137" fmla="*/ f135 1 f10"/>
              <a:gd name="f138" fmla="*/ f136 1 f10"/>
              <a:gd name="f139" fmla="+- f137 0 f3"/>
              <a:gd name="f140" fmla="+- f138 0 f3"/>
              <a:gd name="f141" fmla="cos 1 f139"/>
              <a:gd name="f142" fmla="sin 1 f139"/>
              <a:gd name="f143" fmla="cos 1 f140"/>
              <a:gd name="f144" fmla="sin 1 f140"/>
              <a:gd name="f145" fmla="+- 0 0 f141"/>
              <a:gd name="f146" fmla="+- 0 0 f142"/>
              <a:gd name="f147" fmla="+- 0 0 f143"/>
              <a:gd name="f148" fmla="+- 0 0 f144"/>
              <a:gd name="f149" fmla="*/ f11 f145 1"/>
              <a:gd name="f150" fmla="*/ f11 f146 1"/>
              <a:gd name="f151" fmla="*/ f11 f147 1"/>
              <a:gd name="f152" fmla="*/ f11 f148 1"/>
              <a:gd name="f153" fmla="*/ f149 f57 1"/>
              <a:gd name="f154" fmla="*/ f150 f56 1"/>
              <a:gd name="f155" fmla="*/ f151 f57 1"/>
              <a:gd name="f156" fmla="*/ f152 f56 1"/>
              <a:gd name="f157" fmla="+- f69 f153 0"/>
              <a:gd name="f158" fmla="+- f68 f154 0"/>
              <a:gd name="f159" fmla="+- f69 f155 0"/>
              <a:gd name="f160" fmla="+- f68 f156 0"/>
              <a:gd name="f161" fmla="max f157 f159"/>
              <a:gd name="f162" fmla="max f158 f160"/>
              <a:gd name="f163" fmla="min f157 f159"/>
              <a:gd name="f164" fmla="min f158 f160"/>
              <a:gd name="f165" fmla="*/ f157 f43 1"/>
              <a:gd name="f166" fmla="*/ f158 f43 1"/>
              <a:gd name="f167" fmla="*/ f159 f43 1"/>
              <a:gd name="f168" fmla="*/ f160 f43 1"/>
              <a:gd name="f169" fmla="?: f85 f48 f161"/>
              <a:gd name="f170" fmla="?: f86 f49 f162"/>
              <a:gd name="f171" fmla="?: f87 f20 f163"/>
              <a:gd name="f172" fmla="?: f88 f20 f164"/>
              <a:gd name="f173" fmla="*/ f171 f43 1"/>
              <a:gd name="f174" fmla="*/ f172 f43 1"/>
              <a:gd name="f175" fmla="*/ f169 f43 1"/>
              <a:gd name="f176" fmla="*/ f170 f4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165" y="f166"/>
              </a:cxn>
              <a:cxn ang="f41">
                <a:pos x="f81" y="f82"/>
              </a:cxn>
              <a:cxn ang="f42">
                <a:pos x="f167" y="f168"/>
              </a:cxn>
            </a:cxnLst>
            <a:rect l="f173" t="f174" r="f175" b="f176"/>
            <a:pathLst>
              <a:path stroke="0">
                <a:moveTo>
                  <a:pt x="f165" y="f166"/>
                </a:moveTo>
                <a:arcTo wR="f76" hR="f77" stAng="f54" swAng="f78"/>
                <a:lnTo>
                  <a:pt x="f81" y="f82"/>
                </a:lnTo>
                <a:close/>
              </a:path>
              <a:path fill="none">
                <a:moveTo>
                  <a:pt x="f165" y="f166"/>
                </a:moveTo>
                <a:arcTo wR="f76" hR="f77" stAng="f54" swAng="f78"/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42420340-D064-4259-893F-3E5D15644171}"/>
              </a:ext>
            </a:extLst>
          </p:cNvPr>
          <p:cNvSpPr/>
          <p:nvPr/>
        </p:nvSpPr>
        <p:spPr>
          <a:xfrm rot="5400013">
            <a:off x="5386114" y="3000576"/>
            <a:ext cx="1357164" cy="1390544"/>
          </a:xfrm>
          <a:custGeom>
            <a:avLst>
              <a:gd name="f12" fmla="val 180"/>
              <a:gd name="f13" fmla="val 27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1"/>
              <a:gd name="f12" fmla="val 180"/>
              <a:gd name="f13" fmla="val 270"/>
              <a:gd name="f14" fmla="+- 0 0 -270"/>
              <a:gd name="f15" fmla="+- 0 0 -225"/>
              <a:gd name="f16" fmla="+- 0 0 -180"/>
              <a:gd name="f17" fmla="abs f6"/>
              <a:gd name="f18" fmla="abs f7"/>
              <a:gd name="f19" fmla="abs f8"/>
              <a:gd name="f20" fmla="val f9"/>
              <a:gd name="f21" fmla="+- 0 0 f12"/>
              <a:gd name="f22" fmla="+- 0 0 f13"/>
              <a:gd name="f23" fmla="*/ f14 f2 1"/>
              <a:gd name="f24" fmla="*/ f15 f2 1"/>
              <a:gd name="f25" fmla="*/ f16 f2 1"/>
              <a:gd name="f26" fmla="?: f17 f6 1"/>
              <a:gd name="f27" fmla="?: f18 f7 1"/>
              <a:gd name="f28" fmla="?: f19 f8 1"/>
              <a:gd name="f29" fmla="*/ f21 f2 1"/>
              <a:gd name="f30" fmla="*/ f22 f2 1"/>
              <a:gd name="f31" fmla="*/ f23 1 f5"/>
              <a:gd name="f32" fmla="*/ f24 1 f5"/>
              <a:gd name="f33" fmla="*/ f25 1 f5"/>
              <a:gd name="f34" fmla="*/ f26 1 21600"/>
              <a:gd name="f35" fmla="*/ f27 1 21600"/>
              <a:gd name="f36" fmla="*/ 21600 f26 1"/>
              <a:gd name="f37" fmla="*/ 21600 f27 1"/>
              <a:gd name="f38" fmla="*/ f29 1 f5"/>
              <a:gd name="f39" fmla="*/ f30 1 f5"/>
              <a:gd name="f40" fmla="+- f31 0 f3"/>
              <a:gd name="f41" fmla="+- f32 0 f3"/>
              <a:gd name="f42" fmla="+- f33 0 f3"/>
              <a:gd name="f43" fmla="min f35 f34"/>
              <a:gd name="f44" fmla="*/ f36 1 f28"/>
              <a:gd name="f45" fmla="*/ f37 1 f28"/>
              <a:gd name="f46" fmla="+- f38 0 f3"/>
              <a:gd name="f47" fmla="+- f39 0 f3"/>
              <a:gd name="f48" fmla="val f44"/>
              <a:gd name="f49" fmla="val f45"/>
              <a:gd name="f50" fmla="+- 0 0 f46"/>
              <a:gd name="f51" fmla="+- 0 0 f47"/>
              <a:gd name="f52" fmla="+- f49 0 f20"/>
              <a:gd name="f53" fmla="+- f48 0 f20"/>
              <a:gd name="f54" fmla="val f50"/>
              <a:gd name="f55" fmla="val f51"/>
              <a:gd name="f56" fmla="*/ f52 1 2"/>
              <a:gd name="f57" fmla="*/ f53 1 2"/>
              <a:gd name="f58" fmla="+- f55 0 f54"/>
              <a:gd name="f59" fmla="+- f54 f3 0"/>
              <a:gd name="f60" fmla="+- f55 f3 0"/>
              <a:gd name="f61" fmla="+- 21600000 0 f54"/>
              <a:gd name="f62" fmla="+- f3 0 f54"/>
              <a:gd name="f63" fmla="+- 27000000 0 f54"/>
              <a:gd name="f64" fmla="+- f2 0 f54"/>
              <a:gd name="f65" fmla="+- 32400000 0 f54"/>
              <a:gd name="f66" fmla="+- f4 0 f54"/>
              <a:gd name="f67" fmla="+- 37800000 0 f54"/>
              <a:gd name="f68" fmla="+- f20 f56 0"/>
              <a:gd name="f69" fmla="+- f20 f57 0"/>
              <a:gd name="f70" fmla="+- f58 21600000 0"/>
              <a:gd name="f71" fmla="*/ f59 f10 1"/>
              <a:gd name="f72" fmla="*/ f60 f10 1"/>
              <a:gd name="f73" fmla="?: f62 f62 f63"/>
              <a:gd name="f74" fmla="?: f64 f64 f65"/>
              <a:gd name="f75" fmla="?: f66 f66 f67"/>
              <a:gd name="f76" fmla="*/ f57 f43 1"/>
              <a:gd name="f77" fmla="*/ f56 f43 1"/>
              <a:gd name="f78" fmla="?: f58 f58 f70"/>
              <a:gd name="f79" fmla="*/ f71 1 f2"/>
              <a:gd name="f80" fmla="*/ f72 1 f2"/>
              <a:gd name="f81" fmla="*/ f69 f43 1"/>
              <a:gd name="f82" fmla="*/ f68 f43 1"/>
              <a:gd name="f83" fmla="+- 0 0 f79"/>
              <a:gd name="f84" fmla="+- 0 0 f80"/>
              <a:gd name="f85" fmla="+- f78 0 f61"/>
              <a:gd name="f86" fmla="+- f78 0 f73"/>
              <a:gd name="f87" fmla="+- f78 0 f74"/>
              <a:gd name="f88" fmla="+- f78 0 f75"/>
              <a:gd name="f89" fmla="+- 0 0 f83"/>
              <a:gd name="f90" fmla="+- 0 0 f84"/>
              <a:gd name="f91" fmla="*/ f89 f2 1"/>
              <a:gd name="f92" fmla="*/ f90 f2 1"/>
              <a:gd name="f93" fmla="*/ f91 1 f10"/>
              <a:gd name="f94" fmla="*/ f92 1 f10"/>
              <a:gd name="f95" fmla="+- f93 0 f3"/>
              <a:gd name="f96" fmla="+- f94 0 f3"/>
              <a:gd name="f97" fmla="sin 1 f95"/>
              <a:gd name="f98" fmla="cos 1 f95"/>
              <a:gd name="f99" fmla="sin 1 f96"/>
              <a:gd name="f100" fmla="cos 1 f96"/>
              <a:gd name="f101" fmla="+- 0 0 f97"/>
              <a:gd name="f102" fmla="+- 0 0 f98"/>
              <a:gd name="f103" fmla="+- 0 0 f99"/>
              <a:gd name="f104" fmla="+- 0 0 f100"/>
              <a:gd name="f105" fmla="+- 0 0 f101"/>
              <a:gd name="f106" fmla="+- 0 0 f102"/>
              <a:gd name="f107" fmla="+- 0 0 f103"/>
              <a:gd name="f108" fmla="+- 0 0 f104"/>
              <a:gd name="f109" fmla="*/ f105 f57 1"/>
              <a:gd name="f110" fmla="*/ f106 f56 1"/>
              <a:gd name="f111" fmla="*/ f107 f57 1"/>
              <a:gd name="f112" fmla="*/ f108 f56 1"/>
              <a:gd name="f113" fmla="+- 0 0 f110"/>
              <a:gd name="f114" fmla="+- 0 0 f109"/>
              <a:gd name="f115" fmla="+- 0 0 f112"/>
              <a:gd name="f116" fmla="+- 0 0 f111"/>
              <a:gd name="f117" fmla="+- 0 0 f113"/>
              <a:gd name="f118" fmla="+- 0 0 f114"/>
              <a:gd name="f119" fmla="+- 0 0 f115"/>
              <a:gd name="f120" fmla="+- 0 0 f116"/>
              <a:gd name="f121" fmla="at2 f117 f118"/>
              <a:gd name="f122" fmla="at2 f119 f120"/>
              <a:gd name="f123" fmla="+- f121 f3 0"/>
              <a:gd name="f124" fmla="+- f122 f3 0"/>
              <a:gd name="f125" fmla="*/ f123 f10 1"/>
              <a:gd name="f126" fmla="*/ f124 f10 1"/>
              <a:gd name="f127" fmla="*/ f125 1 f2"/>
              <a:gd name="f128" fmla="*/ f126 1 f2"/>
              <a:gd name="f129" fmla="+- 0 0 f127"/>
              <a:gd name="f130" fmla="+- 0 0 f128"/>
              <a:gd name="f131" fmla="val f129"/>
              <a:gd name="f132" fmla="val f130"/>
              <a:gd name="f133" fmla="+- 0 0 f131"/>
              <a:gd name="f134" fmla="+- 0 0 f132"/>
              <a:gd name="f135" fmla="*/ f133 f2 1"/>
              <a:gd name="f136" fmla="*/ f134 f2 1"/>
              <a:gd name="f137" fmla="*/ f135 1 f10"/>
              <a:gd name="f138" fmla="*/ f136 1 f10"/>
              <a:gd name="f139" fmla="+- f137 0 f3"/>
              <a:gd name="f140" fmla="+- f138 0 f3"/>
              <a:gd name="f141" fmla="cos 1 f139"/>
              <a:gd name="f142" fmla="sin 1 f139"/>
              <a:gd name="f143" fmla="cos 1 f140"/>
              <a:gd name="f144" fmla="sin 1 f140"/>
              <a:gd name="f145" fmla="+- 0 0 f141"/>
              <a:gd name="f146" fmla="+- 0 0 f142"/>
              <a:gd name="f147" fmla="+- 0 0 f143"/>
              <a:gd name="f148" fmla="+- 0 0 f144"/>
              <a:gd name="f149" fmla="*/ f11 f145 1"/>
              <a:gd name="f150" fmla="*/ f11 f146 1"/>
              <a:gd name="f151" fmla="*/ f11 f147 1"/>
              <a:gd name="f152" fmla="*/ f11 f148 1"/>
              <a:gd name="f153" fmla="*/ f149 f57 1"/>
              <a:gd name="f154" fmla="*/ f150 f56 1"/>
              <a:gd name="f155" fmla="*/ f151 f57 1"/>
              <a:gd name="f156" fmla="*/ f152 f56 1"/>
              <a:gd name="f157" fmla="+- f69 f153 0"/>
              <a:gd name="f158" fmla="+- f68 f154 0"/>
              <a:gd name="f159" fmla="+- f69 f155 0"/>
              <a:gd name="f160" fmla="+- f68 f156 0"/>
              <a:gd name="f161" fmla="max f157 f159"/>
              <a:gd name="f162" fmla="max f158 f160"/>
              <a:gd name="f163" fmla="min f157 f159"/>
              <a:gd name="f164" fmla="min f158 f160"/>
              <a:gd name="f165" fmla="*/ f157 f43 1"/>
              <a:gd name="f166" fmla="*/ f158 f43 1"/>
              <a:gd name="f167" fmla="*/ f159 f43 1"/>
              <a:gd name="f168" fmla="*/ f160 f43 1"/>
              <a:gd name="f169" fmla="?: f85 f48 f161"/>
              <a:gd name="f170" fmla="?: f86 f49 f162"/>
              <a:gd name="f171" fmla="?: f87 f20 f163"/>
              <a:gd name="f172" fmla="?: f88 f20 f164"/>
              <a:gd name="f173" fmla="*/ f171 f43 1"/>
              <a:gd name="f174" fmla="*/ f172 f43 1"/>
              <a:gd name="f175" fmla="*/ f169 f43 1"/>
              <a:gd name="f176" fmla="*/ f170 f4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165" y="f166"/>
              </a:cxn>
              <a:cxn ang="f41">
                <a:pos x="f81" y="f82"/>
              </a:cxn>
              <a:cxn ang="f42">
                <a:pos x="f167" y="f168"/>
              </a:cxn>
            </a:cxnLst>
            <a:rect l="f173" t="f174" r="f175" b="f176"/>
            <a:pathLst>
              <a:path stroke="0">
                <a:moveTo>
                  <a:pt x="f165" y="f166"/>
                </a:moveTo>
                <a:arcTo wR="f76" hR="f77" stAng="f54" swAng="f78"/>
                <a:lnTo>
                  <a:pt x="f81" y="f82"/>
                </a:lnTo>
                <a:close/>
              </a:path>
              <a:path fill="none">
                <a:moveTo>
                  <a:pt x="f165" y="f166"/>
                </a:moveTo>
                <a:arcTo wR="f76" hR="f77" stAng="f54" swAng="f78"/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79CC8A67-F44E-4C2E-9D2F-7FBC40B885E4}"/>
              </a:ext>
            </a:extLst>
          </p:cNvPr>
          <p:cNvSpPr/>
          <p:nvPr/>
        </p:nvSpPr>
        <p:spPr>
          <a:xfrm rot="15669112">
            <a:off x="4888546" y="2126817"/>
            <a:ext cx="1978455" cy="2201680"/>
          </a:xfrm>
          <a:custGeom>
            <a:avLst>
              <a:gd name="f12" fmla="val 180"/>
              <a:gd name="f13" fmla="val 27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1"/>
              <a:gd name="f12" fmla="val 180"/>
              <a:gd name="f13" fmla="val 270"/>
              <a:gd name="f14" fmla="+- 0 0 -270"/>
              <a:gd name="f15" fmla="+- 0 0 -225"/>
              <a:gd name="f16" fmla="+- 0 0 -180"/>
              <a:gd name="f17" fmla="abs f6"/>
              <a:gd name="f18" fmla="abs f7"/>
              <a:gd name="f19" fmla="abs f8"/>
              <a:gd name="f20" fmla="val f9"/>
              <a:gd name="f21" fmla="+- 0 0 f12"/>
              <a:gd name="f22" fmla="+- 0 0 f13"/>
              <a:gd name="f23" fmla="*/ f14 f2 1"/>
              <a:gd name="f24" fmla="*/ f15 f2 1"/>
              <a:gd name="f25" fmla="*/ f16 f2 1"/>
              <a:gd name="f26" fmla="?: f17 f6 1"/>
              <a:gd name="f27" fmla="?: f18 f7 1"/>
              <a:gd name="f28" fmla="?: f19 f8 1"/>
              <a:gd name="f29" fmla="*/ f21 f2 1"/>
              <a:gd name="f30" fmla="*/ f22 f2 1"/>
              <a:gd name="f31" fmla="*/ f23 1 f5"/>
              <a:gd name="f32" fmla="*/ f24 1 f5"/>
              <a:gd name="f33" fmla="*/ f25 1 f5"/>
              <a:gd name="f34" fmla="*/ f26 1 21600"/>
              <a:gd name="f35" fmla="*/ f27 1 21600"/>
              <a:gd name="f36" fmla="*/ 21600 f26 1"/>
              <a:gd name="f37" fmla="*/ 21600 f27 1"/>
              <a:gd name="f38" fmla="*/ f29 1 f5"/>
              <a:gd name="f39" fmla="*/ f30 1 f5"/>
              <a:gd name="f40" fmla="+- f31 0 f3"/>
              <a:gd name="f41" fmla="+- f32 0 f3"/>
              <a:gd name="f42" fmla="+- f33 0 f3"/>
              <a:gd name="f43" fmla="min f35 f34"/>
              <a:gd name="f44" fmla="*/ f36 1 f28"/>
              <a:gd name="f45" fmla="*/ f37 1 f28"/>
              <a:gd name="f46" fmla="+- f38 0 f3"/>
              <a:gd name="f47" fmla="+- f39 0 f3"/>
              <a:gd name="f48" fmla="val f44"/>
              <a:gd name="f49" fmla="val f45"/>
              <a:gd name="f50" fmla="+- 0 0 f46"/>
              <a:gd name="f51" fmla="+- 0 0 f47"/>
              <a:gd name="f52" fmla="+- f49 0 f20"/>
              <a:gd name="f53" fmla="+- f48 0 f20"/>
              <a:gd name="f54" fmla="val f50"/>
              <a:gd name="f55" fmla="val f51"/>
              <a:gd name="f56" fmla="*/ f52 1 2"/>
              <a:gd name="f57" fmla="*/ f53 1 2"/>
              <a:gd name="f58" fmla="+- f55 0 f54"/>
              <a:gd name="f59" fmla="+- f54 f3 0"/>
              <a:gd name="f60" fmla="+- f55 f3 0"/>
              <a:gd name="f61" fmla="+- 21600000 0 f54"/>
              <a:gd name="f62" fmla="+- f3 0 f54"/>
              <a:gd name="f63" fmla="+- 27000000 0 f54"/>
              <a:gd name="f64" fmla="+- f2 0 f54"/>
              <a:gd name="f65" fmla="+- 32400000 0 f54"/>
              <a:gd name="f66" fmla="+- f4 0 f54"/>
              <a:gd name="f67" fmla="+- 37800000 0 f54"/>
              <a:gd name="f68" fmla="+- f20 f56 0"/>
              <a:gd name="f69" fmla="+- f20 f57 0"/>
              <a:gd name="f70" fmla="+- f58 21600000 0"/>
              <a:gd name="f71" fmla="*/ f59 f10 1"/>
              <a:gd name="f72" fmla="*/ f60 f10 1"/>
              <a:gd name="f73" fmla="?: f62 f62 f63"/>
              <a:gd name="f74" fmla="?: f64 f64 f65"/>
              <a:gd name="f75" fmla="?: f66 f66 f67"/>
              <a:gd name="f76" fmla="*/ f57 f43 1"/>
              <a:gd name="f77" fmla="*/ f56 f43 1"/>
              <a:gd name="f78" fmla="?: f58 f58 f70"/>
              <a:gd name="f79" fmla="*/ f71 1 f2"/>
              <a:gd name="f80" fmla="*/ f72 1 f2"/>
              <a:gd name="f81" fmla="*/ f69 f43 1"/>
              <a:gd name="f82" fmla="*/ f68 f43 1"/>
              <a:gd name="f83" fmla="+- 0 0 f79"/>
              <a:gd name="f84" fmla="+- 0 0 f80"/>
              <a:gd name="f85" fmla="+- f78 0 f61"/>
              <a:gd name="f86" fmla="+- f78 0 f73"/>
              <a:gd name="f87" fmla="+- f78 0 f74"/>
              <a:gd name="f88" fmla="+- f78 0 f75"/>
              <a:gd name="f89" fmla="+- 0 0 f83"/>
              <a:gd name="f90" fmla="+- 0 0 f84"/>
              <a:gd name="f91" fmla="*/ f89 f2 1"/>
              <a:gd name="f92" fmla="*/ f90 f2 1"/>
              <a:gd name="f93" fmla="*/ f91 1 f10"/>
              <a:gd name="f94" fmla="*/ f92 1 f10"/>
              <a:gd name="f95" fmla="+- f93 0 f3"/>
              <a:gd name="f96" fmla="+- f94 0 f3"/>
              <a:gd name="f97" fmla="sin 1 f95"/>
              <a:gd name="f98" fmla="cos 1 f95"/>
              <a:gd name="f99" fmla="sin 1 f96"/>
              <a:gd name="f100" fmla="cos 1 f96"/>
              <a:gd name="f101" fmla="+- 0 0 f97"/>
              <a:gd name="f102" fmla="+- 0 0 f98"/>
              <a:gd name="f103" fmla="+- 0 0 f99"/>
              <a:gd name="f104" fmla="+- 0 0 f100"/>
              <a:gd name="f105" fmla="+- 0 0 f101"/>
              <a:gd name="f106" fmla="+- 0 0 f102"/>
              <a:gd name="f107" fmla="+- 0 0 f103"/>
              <a:gd name="f108" fmla="+- 0 0 f104"/>
              <a:gd name="f109" fmla="*/ f105 f57 1"/>
              <a:gd name="f110" fmla="*/ f106 f56 1"/>
              <a:gd name="f111" fmla="*/ f107 f57 1"/>
              <a:gd name="f112" fmla="*/ f108 f56 1"/>
              <a:gd name="f113" fmla="+- 0 0 f110"/>
              <a:gd name="f114" fmla="+- 0 0 f109"/>
              <a:gd name="f115" fmla="+- 0 0 f112"/>
              <a:gd name="f116" fmla="+- 0 0 f111"/>
              <a:gd name="f117" fmla="+- 0 0 f113"/>
              <a:gd name="f118" fmla="+- 0 0 f114"/>
              <a:gd name="f119" fmla="+- 0 0 f115"/>
              <a:gd name="f120" fmla="+- 0 0 f116"/>
              <a:gd name="f121" fmla="at2 f117 f118"/>
              <a:gd name="f122" fmla="at2 f119 f120"/>
              <a:gd name="f123" fmla="+- f121 f3 0"/>
              <a:gd name="f124" fmla="+- f122 f3 0"/>
              <a:gd name="f125" fmla="*/ f123 f10 1"/>
              <a:gd name="f126" fmla="*/ f124 f10 1"/>
              <a:gd name="f127" fmla="*/ f125 1 f2"/>
              <a:gd name="f128" fmla="*/ f126 1 f2"/>
              <a:gd name="f129" fmla="+- 0 0 f127"/>
              <a:gd name="f130" fmla="+- 0 0 f128"/>
              <a:gd name="f131" fmla="val f129"/>
              <a:gd name="f132" fmla="val f130"/>
              <a:gd name="f133" fmla="+- 0 0 f131"/>
              <a:gd name="f134" fmla="+- 0 0 f132"/>
              <a:gd name="f135" fmla="*/ f133 f2 1"/>
              <a:gd name="f136" fmla="*/ f134 f2 1"/>
              <a:gd name="f137" fmla="*/ f135 1 f10"/>
              <a:gd name="f138" fmla="*/ f136 1 f10"/>
              <a:gd name="f139" fmla="+- f137 0 f3"/>
              <a:gd name="f140" fmla="+- f138 0 f3"/>
              <a:gd name="f141" fmla="cos 1 f139"/>
              <a:gd name="f142" fmla="sin 1 f139"/>
              <a:gd name="f143" fmla="cos 1 f140"/>
              <a:gd name="f144" fmla="sin 1 f140"/>
              <a:gd name="f145" fmla="+- 0 0 f141"/>
              <a:gd name="f146" fmla="+- 0 0 f142"/>
              <a:gd name="f147" fmla="+- 0 0 f143"/>
              <a:gd name="f148" fmla="+- 0 0 f144"/>
              <a:gd name="f149" fmla="*/ f11 f145 1"/>
              <a:gd name="f150" fmla="*/ f11 f146 1"/>
              <a:gd name="f151" fmla="*/ f11 f147 1"/>
              <a:gd name="f152" fmla="*/ f11 f148 1"/>
              <a:gd name="f153" fmla="*/ f149 f57 1"/>
              <a:gd name="f154" fmla="*/ f150 f56 1"/>
              <a:gd name="f155" fmla="*/ f151 f57 1"/>
              <a:gd name="f156" fmla="*/ f152 f56 1"/>
              <a:gd name="f157" fmla="+- f69 f153 0"/>
              <a:gd name="f158" fmla="+- f68 f154 0"/>
              <a:gd name="f159" fmla="+- f69 f155 0"/>
              <a:gd name="f160" fmla="+- f68 f156 0"/>
              <a:gd name="f161" fmla="max f157 f159"/>
              <a:gd name="f162" fmla="max f158 f160"/>
              <a:gd name="f163" fmla="min f157 f159"/>
              <a:gd name="f164" fmla="min f158 f160"/>
              <a:gd name="f165" fmla="*/ f157 f43 1"/>
              <a:gd name="f166" fmla="*/ f158 f43 1"/>
              <a:gd name="f167" fmla="*/ f159 f43 1"/>
              <a:gd name="f168" fmla="*/ f160 f43 1"/>
              <a:gd name="f169" fmla="?: f85 f48 f161"/>
              <a:gd name="f170" fmla="?: f86 f49 f162"/>
              <a:gd name="f171" fmla="?: f87 f20 f163"/>
              <a:gd name="f172" fmla="?: f88 f20 f164"/>
              <a:gd name="f173" fmla="*/ f171 f43 1"/>
              <a:gd name="f174" fmla="*/ f172 f43 1"/>
              <a:gd name="f175" fmla="*/ f169 f43 1"/>
              <a:gd name="f176" fmla="*/ f170 f4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165" y="f166"/>
              </a:cxn>
              <a:cxn ang="f41">
                <a:pos x="f81" y="f82"/>
              </a:cxn>
              <a:cxn ang="f42">
                <a:pos x="f167" y="f168"/>
              </a:cxn>
            </a:cxnLst>
            <a:rect l="f173" t="f174" r="f175" b="f176"/>
            <a:pathLst>
              <a:path stroke="0">
                <a:moveTo>
                  <a:pt x="f165" y="f166"/>
                </a:moveTo>
                <a:arcTo wR="f76" hR="f77" stAng="f54" swAng="f78"/>
                <a:lnTo>
                  <a:pt x="f81" y="f82"/>
                </a:lnTo>
                <a:close/>
              </a:path>
              <a:path fill="none">
                <a:moveTo>
                  <a:pt x="f165" y="f166"/>
                </a:moveTo>
                <a:arcTo wR="f76" hR="f77" stAng="f54" swAng="f78"/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>
              <a:solidFill>
                <a:srgbClr val="0D0D0D"/>
              </a:solidFill>
              <a:latin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AA79F4-D140-4A93-928A-6303213BDA56}"/>
              </a:ext>
            </a:extLst>
          </p:cNvPr>
          <p:cNvSpPr txBox="1"/>
          <p:nvPr/>
        </p:nvSpPr>
        <p:spPr>
          <a:xfrm>
            <a:off x="5783316" y="2555051"/>
            <a:ext cx="188924" cy="2915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50" b="1">
                <a:solidFill>
                  <a:srgbClr val="000000"/>
                </a:solidFill>
                <a:latin typeface="Arial Narrow" pitchFamily="34"/>
              </a:rPr>
              <a:t>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3F46D2-BF05-4B36-8648-6BC505B04EB0}"/>
              </a:ext>
            </a:extLst>
          </p:cNvPr>
          <p:cNvSpPr txBox="1"/>
          <p:nvPr/>
        </p:nvSpPr>
        <p:spPr>
          <a:xfrm>
            <a:off x="6641653" y="3431563"/>
            <a:ext cx="270118" cy="29151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50" b="1">
                <a:solidFill>
                  <a:srgbClr val="000000"/>
                </a:solidFill>
                <a:latin typeface="Arial Narrow" pitchFamily="34"/>
              </a:rPr>
              <a:t>C</a:t>
            </a:r>
          </a:p>
        </p:txBody>
      </p:sp>
      <p:cxnSp>
        <p:nvCxnSpPr>
          <p:cNvPr id="11" name="Straight Arrow Connector 11">
            <a:extLst>
              <a:ext uri="{FF2B5EF4-FFF2-40B4-BE49-F238E27FC236}">
                <a16:creationId xmlns:a16="http://schemas.microsoft.com/office/drawing/2014/main" id="{A1A90FEE-5F6C-4220-ABA0-6710E98FD3E0}"/>
              </a:ext>
            </a:extLst>
          </p:cNvPr>
          <p:cNvCxnSpPr>
            <a:cxnSpLocks/>
          </p:cNvCxnSpPr>
          <p:nvPr/>
        </p:nvCxnSpPr>
        <p:spPr>
          <a:xfrm flipV="1">
            <a:off x="6939428" y="3256608"/>
            <a:ext cx="371923" cy="249040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2" name="Straight Arrow Connector 14">
            <a:extLst>
              <a:ext uri="{FF2B5EF4-FFF2-40B4-BE49-F238E27FC236}">
                <a16:creationId xmlns:a16="http://schemas.microsoft.com/office/drawing/2014/main" id="{DC49C4C8-6329-4511-A6BC-210CBBE35F8D}"/>
              </a:ext>
            </a:extLst>
          </p:cNvPr>
          <p:cNvCxnSpPr>
            <a:cxnSpLocks/>
          </p:cNvCxnSpPr>
          <p:nvPr/>
        </p:nvCxnSpPr>
        <p:spPr>
          <a:xfrm>
            <a:off x="6915297" y="3601392"/>
            <a:ext cx="396054" cy="291511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  <p:sp>
        <p:nvSpPr>
          <p:cNvPr id="13" name="TextBox 17">
            <a:extLst>
              <a:ext uri="{FF2B5EF4-FFF2-40B4-BE49-F238E27FC236}">
                <a16:creationId xmlns:a16="http://schemas.microsoft.com/office/drawing/2014/main" id="{8778062F-6165-444F-8EE6-EAF97B25D5E7}"/>
              </a:ext>
            </a:extLst>
          </p:cNvPr>
          <p:cNvSpPr txBox="1"/>
          <p:nvPr/>
        </p:nvSpPr>
        <p:spPr>
          <a:xfrm>
            <a:off x="5717136" y="4258510"/>
            <a:ext cx="340650" cy="29151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350" b="1">
                <a:solidFill>
                  <a:srgbClr val="000000"/>
                </a:solidFill>
                <a:latin typeface="Arial Narrow" pitchFamily="34"/>
              </a:rPr>
              <a:t>pp</a:t>
            </a:r>
            <a:endParaRPr lang="en-GB" sz="1350" b="1">
              <a:solidFill>
                <a:srgbClr val="000000"/>
              </a:solidFill>
              <a:latin typeface="Arial Narrow" pitchFamily="34"/>
            </a:endParaRPr>
          </a:p>
        </p:txBody>
      </p:sp>
      <p:sp>
        <p:nvSpPr>
          <p:cNvPr id="14" name="TextBox 18">
            <a:extLst>
              <a:ext uri="{FF2B5EF4-FFF2-40B4-BE49-F238E27FC236}">
                <a16:creationId xmlns:a16="http://schemas.microsoft.com/office/drawing/2014/main" id="{95E8B429-586F-4039-8A30-6F184B6D44BD}"/>
              </a:ext>
            </a:extLst>
          </p:cNvPr>
          <p:cNvSpPr txBox="1"/>
          <p:nvPr/>
        </p:nvSpPr>
        <p:spPr>
          <a:xfrm>
            <a:off x="4747328" y="3434640"/>
            <a:ext cx="310194" cy="29151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350" b="1" dirty="0">
                <a:solidFill>
                  <a:srgbClr val="000000"/>
                </a:solidFill>
                <a:latin typeface="Arial Narrow" pitchFamily="34"/>
              </a:rPr>
              <a:t>C’</a:t>
            </a:r>
            <a:endParaRPr lang="en-GB" sz="1350" b="1" dirty="0">
              <a:solidFill>
                <a:srgbClr val="000000"/>
              </a:solidFill>
              <a:latin typeface="Arial Narrow" pitchFamily="34"/>
            </a:endParaRP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7668A191-722A-4252-8BA6-B87A1D6E7733}"/>
              </a:ext>
            </a:extLst>
          </p:cNvPr>
          <p:cNvSpPr txBox="1"/>
          <p:nvPr/>
        </p:nvSpPr>
        <p:spPr>
          <a:xfrm>
            <a:off x="5683183" y="2109023"/>
            <a:ext cx="326224" cy="29151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350" b="1">
                <a:solidFill>
                  <a:srgbClr val="000000"/>
                </a:solidFill>
                <a:latin typeface="Arial Narrow" pitchFamily="34"/>
              </a:rPr>
              <a:t>M’</a:t>
            </a:r>
            <a:endParaRPr lang="en-GB" sz="1350" b="1">
              <a:solidFill>
                <a:srgbClr val="000000"/>
              </a:solidFill>
              <a:latin typeface="Arial Narrow" pitchFamily="34"/>
            </a:endParaRPr>
          </a:p>
        </p:txBody>
      </p:sp>
      <p:cxnSp>
        <p:nvCxnSpPr>
          <p:cNvPr id="16" name="Straight Connector 21">
            <a:extLst>
              <a:ext uri="{FF2B5EF4-FFF2-40B4-BE49-F238E27FC236}">
                <a16:creationId xmlns:a16="http://schemas.microsoft.com/office/drawing/2014/main" id="{D5D1B4A9-7497-4510-A3E4-FAC85DBE62DD}"/>
              </a:ext>
            </a:extLst>
          </p:cNvPr>
          <p:cNvCxnSpPr>
            <a:stCxn id="14" idx="3"/>
            <a:endCxn id="10" idx="1"/>
          </p:cNvCxnSpPr>
          <p:nvPr/>
        </p:nvCxnSpPr>
        <p:spPr>
          <a:xfrm flipV="1">
            <a:off x="5057522" y="3577319"/>
            <a:ext cx="1584131" cy="3077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custDash>
              <a:ds d="300173" sp="300173"/>
            </a:custDash>
            <a:miter/>
          </a:ln>
        </p:spPr>
      </p:cxnSp>
      <p:sp>
        <p:nvSpPr>
          <p:cNvPr id="17" name="TextBox 25">
            <a:extLst>
              <a:ext uri="{FF2B5EF4-FFF2-40B4-BE49-F238E27FC236}">
                <a16:creationId xmlns:a16="http://schemas.microsoft.com/office/drawing/2014/main" id="{70AB3EBD-8BC4-495B-B7C0-EFF84D965B43}"/>
              </a:ext>
            </a:extLst>
          </p:cNvPr>
          <p:cNvSpPr txBox="1"/>
          <p:nvPr/>
        </p:nvSpPr>
        <p:spPr>
          <a:xfrm>
            <a:off x="5424803" y="3019926"/>
            <a:ext cx="805521" cy="29151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50" dirty="0">
                <a:solidFill>
                  <a:schemeClr val="bg1">
                    <a:lumMod val="50000"/>
                  </a:schemeClr>
                </a:solidFill>
                <a:latin typeface="Arial Narrow" pitchFamily="34"/>
              </a:rPr>
              <a:t>circulation</a:t>
            </a:r>
          </a:p>
        </p:txBody>
      </p:sp>
      <p:sp>
        <p:nvSpPr>
          <p:cNvPr id="18" name="TextBox 26">
            <a:extLst>
              <a:ext uri="{FF2B5EF4-FFF2-40B4-BE49-F238E27FC236}">
                <a16:creationId xmlns:a16="http://schemas.microsoft.com/office/drawing/2014/main" id="{CADB8A1D-1012-4D9E-ADEA-AEF666AFF1B2}"/>
              </a:ext>
            </a:extLst>
          </p:cNvPr>
          <p:cNvSpPr txBox="1"/>
          <p:nvPr/>
        </p:nvSpPr>
        <p:spPr>
          <a:xfrm>
            <a:off x="5470252" y="3621566"/>
            <a:ext cx="856303" cy="2915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350" dirty="0" err="1">
                <a:solidFill>
                  <a:schemeClr val="bg1">
                    <a:lumMod val="50000"/>
                  </a:schemeClr>
                </a:solidFill>
                <a:latin typeface="Arial Narrow" pitchFamily="34"/>
              </a:rPr>
              <a:t>production</a:t>
            </a:r>
            <a:endParaRPr lang="en-GB" sz="1350" dirty="0">
              <a:solidFill>
                <a:schemeClr val="bg1">
                  <a:lumMod val="50000"/>
                </a:schemeClr>
              </a:solidFill>
              <a:latin typeface="Arial Narrow" pitchFamily="34"/>
            </a:endParaRPr>
          </a:p>
        </p:txBody>
      </p:sp>
      <p:sp>
        <p:nvSpPr>
          <p:cNvPr id="19" name="TextBox 28">
            <a:extLst>
              <a:ext uri="{FF2B5EF4-FFF2-40B4-BE49-F238E27FC236}">
                <a16:creationId xmlns:a16="http://schemas.microsoft.com/office/drawing/2014/main" id="{60F91FFA-4730-49FE-B079-9F25F38D9BAA}"/>
              </a:ext>
            </a:extLst>
          </p:cNvPr>
          <p:cNvSpPr txBox="1"/>
          <p:nvPr/>
        </p:nvSpPr>
        <p:spPr>
          <a:xfrm>
            <a:off x="7272275" y="3055584"/>
            <a:ext cx="356505" cy="2915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350" b="1" dirty="0">
                <a:solidFill>
                  <a:srgbClr val="000000"/>
                </a:solidFill>
                <a:latin typeface="Arial Narrow" pitchFamily="34"/>
              </a:rPr>
              <a:t>LP</a:t>
            </a:r>
            <a:endParaRPr lang="en-GB" sz="1350" b="1" dirty="0">
              <a:solidFill>
                <a:srgbClr val="000000"/>
              </a:solidFill>
              <a:latin typeface="Arial Narrow" pitchFamily="34"/>
            </a:endParaRP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0985831E-5287-4AC8-97EC-7F343B332B98}"/>
              </a:ext>
            </a:extLst>
          </p:cNvPr>
          <p:cNvSpPr txBox="1"/>
          <p:nvPr/>
        </p:nvSpPr>
        <p:spPr>
          <a:xfrm>
            <a:off x="7307632" y="3730018"/>
            <a:ext cx="380726" cy="29151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350" b="1" dirty="0">
                <a:solidFill>
                  <a:srgbClr val="000000"/>
                </a:solidFill>
                <a:latin typeface="Arial Narrow" pitchFamily="34"/>
              </a:rPr>
              <a:t>MP</a:t>
            </a:r>
            <a:endParaRPr lang="en-GB" sz="1350" b="1" dirty="0">
              <a:solidFill>
                <a:srgbClr val="000000"/>
              </a:solidFill>
              <a:latin typeface="Arial Narrow" pitchFamily="34"/>
            </a:endParaRPr>
          </a:p>
        </p:txBody>
      </p:sp>
      <p:sp>
        <p:nvSpPr>
          <p:cNvPr id="21" name="Left Brace 30">
            <a:extLst>
              <a:ext uri="{FF2B5EF4-FFF2-40B4-BE49-F238E27FC236}">
                <a16:creationId xmlns:a16="http://schemas.microsoft.com/office/drawing/2014/main" id="{DE5BBBCF-6E77-4DDF-AFD1-87883017C109}"/>
              </a:ext>
            </a:extLst>
          </p:cNvPr>
          <p:cNvSpPr/>
          <p:nvPr/>
        </p:nvSpPr>
        <p:spPr>
          <a:xfrm>
            <a:off x="7620138" y="3005238"/>
            <a:ext cx="48918" cy="449403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6345" cap="flat">
            <a:solidFill>
              <a:srgbClr val="4472C4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Left Brace 31">
            <a:extLst>
              <a:ext uri="{FF2B5EF4-FFF2-40B4-BE49-F238E27FC236}">
                <a16:creationId xmlns:a16="http://schemas.microsoft.com/office/drawing/2014/main" id="{4FC928CB-7D6F-4690-A370-65AECCAD9A37}"/>
              </a:ext>
            </a:extLst>
          </p:cNvPr>
          <p:cNvSpPr/>
          <p:nvPr/>
        </p:nvSpPr>
        <p:spPr>
          <a:xfrm>
            <a:off x="7608848" y="3612325"/>
            <a:ext cx="97129" cy="646185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6345" cap="flat">
            <a:solidFill>
              <a:srgbClr val="4472C4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Right Brace 32">
            <a:extLst>
              <a:ext uri="{FF2B5EF4-FFF2-40B4-BE49-F238E27FC236}">
                <a16:creationId xmlns:a16="http://schemas.microsoft.com/office/drawing/2014/main" id="{74876C7C-FD2F-49A7-BEC2-8D4BE7BE4FC1}"/>
              </a:ext>
            </a:extLst>
          </p:cNvPr>
          <p:cNvSpPr/>
          <p:nvPr/>
        </p:nvSpPr>
        <p:spPr>
          <a:xfrm rot="16200004">
            <a:off x="5788129" y="2804151"/>
            <a:ext cx="201038" cy="3767503"/>
          </a:xfrm>
          <a:custGeom>
            <a:avLst>
              <a:gd name="f12" fmla="val 8333"/>
              <a:gd name="f13" fmla="val 5000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5400000"/>
              <a:gd name="f12" fmla="val 8333"/>
              <a:gd name="f13" fmla="val 50000"/>
              <a:gd name="f14" fmla="+- 0 0 -180"/>
              <a:gd name="f15" fmla="+- 0 0 -270"/>
              <a:gd name="f16" fmla="+- 0 0 -360"/>
              <a:gd name="f17" fmla="abs f6"/>
              <a:gd name="f18" fmla="abs f7"/>
              <a:gd name="f19" fmla="abs f8"/>
              <a:gd name="f20" fmla="val f9"/>
              <a:gd name="f21" fmla="val f13"/>
              <a:gd name="f22" fmla="val f12"/>
              <a:gd name="f23" fmla="+- 2700000 f3 0"/>
              <a:gd name="f24" fmla="*/ f14 f2 1"/>
              <a:gd name="f25" fmla="*/ f15 f2 1"/>
              <a:gd name="f26" fmla="*/ f16 f2 1"/>
              <a:gd name="f27" fmla="?: f17 f6 1"/>
              <a:gd name="f28" fmla="?: f18 f7 1"/>
              <a:gd name="f29" fmla="?: f19 f8 1"/>
              <a:gd name="f30" fmla="*/ f23 f10 1"/>
              <a:gd name="f31" fmla="*/ f24 1 f5"/>
              <a:gd name="f32" fmla="*/ f25 1 f5"/>
              <a:gd name="f33" fmla="*/ f26 1 f5"/>
              <a:gd name="f34" fmla="*/ f27 1 21600"/>
              <a:gd name="f35" fmla="*/ f28 1 21600"/>
              <a:gd name="f36" fmla="*/ 21600 f27 1"/>
              <a:gd name="f37" fmla="*/ 21600 f28 1"/>
              <a:gd name="f38" fmla="*/ f30 1 f2"/>
              <a:gd name="f39" fmla="+- f31 0 f3"/>
              <a:gd name="f40" fmla="+- f32 0 f3"/>
              <a:gd name="f41" fmla="+- f33 0 f3"/>
              <a:gd name="f42" fmla="min f35 f34"/>
              <a:gd name="f43" fmla="*/ f36 1 f29"/>
              <a:gd name="f44" fmla="*/ f37 1 f29"/>
              <a:gd name="f45" fmla="+- 0 0 f38"/>
              <a:gd name="f46" fmla="val f43"/>
              <a:gd name="f47" fmla="val f44"/>
              <a:gd name="f48" fmla="+- 0 0 f45"/>
              <a:gd name="f49" fmla="*/ f20 f42 1"/>
              <a:gd name="f50" fmla="+- f47 0 f20"/>
              <a:gd name="f51" fmla="+- f46 0 f20"/>
              <a:gd name="f52" fmla="*/ f48 f2 1"/>
              <a:gd name="f53" fmla="*/ f46 f42 1"/>
              <a:gd name="f54" fmla="*/ f47 f42 1"/>
              <a:gd name="f55" fmla="*/ f51 1 2"/>
              <a:gd name="f56" fmla="min f51 f50"/>
              <a:gd name="f57" fmla="*/ f50 f21 1"/>
              <a:gd name="f58" fmla="*/ f52 1 f10"/>
              <a:gd name="f59" fmla="+- f20 f55 0"/>
              <a:gd name="f60" fmla="*/ f56 f22 1"/>
              <a:gd name="f61" fmla="*/ f57 1 100000"/>
              <a:gd name="f62" fmla="+- f58 0 f3"/>
              <a:gd name="f63" fmla="*/ f55 f42 1"/>
              <a:gd name="f64" fmla="*/ f60 1 100000"/>
              <a:gd name="f65" fmla="cos 1 f62"/>
              <a:gd name="f66" fmla="sin 1 f62"/>
              <a:gd name="f67" fmla="*/ f59 f42 1"/>
              <a:gd name="f68" fmla="*/ f61 f42 1"/>
              <a:gd name="f69" fmla="+- f61 0 f64"/>
              <a:gd name="f70" fmla="+- f47 0 f64"/>
              <a:gd name="f71" fmla="+- 0 0 f65"/>
              <a:gd name="f72" fmla="+- 0 0 f66"/>
              <a:gd name="f73" fmla="*/ f64 f42 1"/>
              <a:gd name="f74" fmla="+- 0 0 f71"/>
              <a:gd name="f75" fmla="+- 0 0 f72"/>
              <a:gd name="f76" fmla="*/ f69 f42 1"/>
              <a:gd name="f77" fmla="*/ f70 f42 1"/>
              <a:gd name="f78" fmla="*/ f74 f55 1"/>
              <a:gd name="f79" fmla="*/ f75 f64 1"/>
              <a:gd name="f80" fmla="+- f20 f78 0"/>
              <a:gd name="f81" fmla="+- f64 0 f79"/>
              <a:gd name="f82" fmla="+- f47 f79 0"/>
              <a:gd name="f83" fmla="+- f82 0 f64"/>
              <a:gd name="f84" fmla="*/ f81 f42 1"/>
              <a:gd name="f85" fmla="*/ f80 f42 1"/>
              <a:gd name="f86" fmla="*/ f83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49" y="f49"/>
              </a:cxn>
              <a:cxn ang="f40">
                <a:pos x="f53" y="f68"/>
              </a:cxn>
              <a:cxn ang="f41">
                <a:pos x="f49" y="f54"/>
              </a:cxn>
            </a:cxnLst>
            <a:rect l="f49" t="f84" r="f85" b="f86"/>
            <a:pathLst>
              <a:path stroke="0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  <a:close/>
              </a:path>
              <a:path fill="none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</a:path>
            </a:pathLst>
          </a:custGeom>
          <a:noFill/>
          <a:ln w="6345" cap="flat">
            <a:solidFill>
              <a:srgbClr val="4472C4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Right Brace 33">
            <a:extLst>
              <a:ext uri="{FF2B5EF4-FFF2-40B4-BE49-F238E27FC236}">
                <a16:creationId xmlns:a16="http://schemas.microsoft.com/office/drawing/2014/main" id="{76DE9C6F-AD0E-4C37-A1EB-B2CC8C11D1F8}"/>
              </a:ext>
            </a:extLst>
          </p:cNvPr>
          <p:cNvSpPr/>
          <p:nvPr/>
        </p:nvSpPr>
        <p:spPr>
          <a:xfrm>
            <a:off x="4506139" y="3177612"/>
            <a:ext cx="193905" cy="831680"/>
          </a:xfrm>
          <a:custGeom>
            <a:avLst>
              <a:gd name="f12" fmla="val 8333"/>
              <a:gd name="f13" fmla="val 5000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5400000"/>
              <a:gd name="f12" fmla="val 8333"/>
              <a:gd name="f13" fmla="val 50000"/>
              <a:gd name="f14" fmla="+- 0 0 -180"/>
              <a:gd name="f15" fmla="+- 0 0 -270"/>
              <a:gd name="f16" fmla="+- 0 0 -360"/>
              <a:gd name="f17" fmla="abs f6"/>
              <a:gd name="f18" fmla="abs f7"/>
              <a:gd name="f19" fmla="abs f8"/>
              <a:gd name="f20" fmla="val f9"/>
              <a:gd name="f21" fmla="val f13"/>
              <a:gd name="f22" fmla="val f12"/>
              <a:gd name="f23" fmla="+- 2700000 f3 0"/>
              <a:gd name="f24" fmla="*/ f14 f2 1"/>
              <a:gd name="f25" fmla="*/ f15 f2 1"/>
              <a:gd name="f26" fmla="*/ f16 f2 1"/>
              <a:gd name="f27" fmla="?: f17 f6 1"/>
              <a:gd name="f28" fmla="?: f18 f7 1"/>
              <a:gd name="f29" fmla="?: f19 f8 1"/>
              <a:gd name="f30" fmla="*/ f23 f10 1"/>
              <a:gd name="f31" fmla="*/ f24 1 f5"/>
              <a:gd name="f32" fmla="*/ f25 1 f5"/>
              <a:gd name="f33" fmla="*/ f26 1 f5"/>
              <a:gd name="f34" fmla="*/ f27 1 21600"/>
              <a:gd name="f35" fmla="*/ f28 1 21600"/>
              <a:gd name="f36" fmla="*/ 21600 f27 1"/>
              <a:gd name="f37" fmla="*/ 21600 f28 1"/>
              <a:gd name="f38" fmla="*/ f30 1 f2"/>
              <a:gd name="f39" fmla="+- f31 0 f3"/>
              <a:gd name="f40" fmla="+- f32 0 f3"/>
              <a:gd name="f41" fmla="+- f33 0 f3"/>
              <a:gd name="f42" fmla="min f35 f34"/>
              <a:gd name="f43" fmla="*/ f36 1 f29"/>
              <a:gd name="f44" fmla="*/ f37 1 f29"/>
              <a:gd name="f45" fmla="+- 0 0 f38"/>
              <a:gd name="f46" fmla="val f43"/>
              <a:gd name="f47" fmla="val f44"/>
              <a:gd name="f48" fmla="+- 0 0 f45"/>
              <a:gd name="f49" fmla="*/ f20 f42 1"/>
              <a:gd name="f50" fmla="+- f47 0 f20"/>
              <a:gd name="f51" fmla="+- f46 0 f20"/>
              <a:gd name="f52" fmla="*/ f48 f2 1"/>
              <a:gd name="f53" fmla="*/ f46 f42 1"/>
              <a:gd name="f54" fmla="*/ f47 f42 1"/>
              <a:gd name="f55" fmla="*/ f51 1 2"/>
              <a:gd name="f56" fmla="min f51 f50"/>
              <a:gd name="f57" fmla="*/ f50 f21 1"/>
              <a:gd name="f58" fmla="*/ f52 1 f10"/>
              <a:gd name="f59" fmla="+- f20 f55 0"/>
              <a:gd name="f60" fmla="*/ f56 f22 1"/>
              <a:gd name="f61" fmla="*/ f57 1 100000"/>
              <a:gd name="f62" fmla="+- f58 0 f3"/>
              <a:gd name="f63" fmla="*/ f55 f42 1"/>
              <a:gd name="f64" fmla="*/ f60 1 100000"/>
              <a:gd name="f65" fmla="cos 1 f62"/>
              <a:gd name="f66" fmla="sin 1 f62"/>
              <a:gd name="f67" fmla="*/ f59 f42 1"/>
              <a:gd name="f68" fmla="*/ f61 f42 1"/>
              <a:gd name="f69" fmla="+- f61 0 f64"/>
              <a:gd name="f70" fmla="+- f47 0 f64"/>
              <a:gd name="f71" fmla="+- 0 0 f65"/>
              <a:gd name="f72" fmla="+- 0 0 f66"/>
              <a:gd name="f73" fmla="*/ f64 f42 1"/>
              <a:gd name="f74" fmla="+- 0 0 f71"/>
              <a:gd name="f75" fmla="+- 0 0 f72"/>
              <a:gd name="f76" fmla="*/ f69 f42 1"/>
              <a:gd name="f77" fmla="*/ f70 f42 1"/>
              <a:gd name="f78" fmla="*/ f74 f55 1"/>
              <a:gd name="f79" fmla="*/ f75 f64 1"/>
              <a:gd name="f80" fmla="+- f20 f78 0"/>
              <a:gd name="f81" fmla="+- f64 0 f79"/>
              <a:gd name="f82" fmla="+- f47 f79 0"/>
              <a:gd name="f83" fmla="+- f82 0 f64"/>
              <a:gd name="f84" fmla="*/ f81 f42 1"/>
              <a:gd name="f85" fmla="*/ f80 f42 1"/>
              <a:gd name="f86" fmla="*/ f83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49" y="f49"/>
              </a:cxn>
              <a:cxn ang="f40">
                <a:pos x="f53" y="f68"/>
              </a:cxn>
              <a:cxn ang="f41">
                <a:pos x="f49" y="f54"/>
              </a:cxn>
            </a:cxnLst>
            <a:rect l="f49" t="f84" r="f85" b="f86"/>
            <a:pathLst>
              <a:path stroke="0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  <a:close/>
              </a:path>
              <a:path fill="none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</a:path>
            </a:pathLst>
          </a:custGeom>
          <a:noFill/>
          <a:ln w="6345" cap="flat">
            <a:solidFill>
              <a:srgbClr val="4472C4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7E6E1142-9331-4986-9773-53838B24872E}"/>
              </a:ext>
            </a:extLst>
          </p:cNvPr>
          <p:cNvSpPr txBox="1"/>
          <p:nvPr/>
        </p:nvSpPr>
        <p:spPr>
          <a:xfrm>
            <a:off x="7639912" y="2944672"/>
            <a:ext cx="4320907" cy="51464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Conflicts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(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class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gender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type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workers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)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over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conditions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</a:p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social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reproduction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acess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labour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endParaRPr lang="en-GB" sz="1400" dirty="0">
              <a:solidFill>
                <a:srgbClr val="000000"/>
              </a:solidFill>
              <a:latin typeface="Arial Narrow" pitchFamily="34"/>
            </a:endParaRPr>
          </a:p>
        </p:txBody>
      </p:sp>
      <p:sp>
        <p:nvSpPr>
          <p:cNvPr id="26" name="TextBox 35">
            <a:extLst>
              <a:ext uri="{FF2B5EF4-FFF2-40B4-BE49-F238E27FC236}">
                <a16:creationId xmlns:a16="http://schemas.microsoft.com/office/drawing/2014/main" id="{73608487-CDD6-4A8E-9D2E-3E5B5C97A80F}"/>
              </a:ext>
            </a:extLst>
          </p:cNvPr>
          <p:cNvSpPr txBox="1"/>
          <p:nvPr/>
        </p:nvSpPr>
        <p:spPr>
          <a:xfrm>
            <a:off x="7669054" y="3570078"/>
            <a:ext cx="3659834" cy="73009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Conflicts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over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technology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(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class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gender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type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workers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)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prices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(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with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other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capitalists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– vertical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competition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).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Backward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linkages</a:t>
            </a:r>
            <a:endParaRPr lang="en-GB" sz="1400" dirty="0">
              <a:solidFill>
                <a:srgbClr val="000000"/>
              </a:solidFill>
              <a:latin typeface="Arial Narrow" pitchFamily="34"/>
            </a:endParaRPr>
          </a:p>
        </p:txBody>
      </p:sp>
      <p:sp>
        <p:nvSpPr>
          <p:cNvPr id="27" name="TextBox 36">
            <a:extLst>
              <a:ext uri="{FF2B5EF4-FFF2-40B4-BE49-F238E27FC236}">
                <a16:creationId xmlns:a16="http://schemas.microsoft.com/office/drawing/2014/main" id="{CE0425C5-DA6B-4D3A-9A77-DB8847A15E74}"/>
              </a:ext>
            </a:extLst>
          </p:cNvPr>
          <p:cNvSpPr txBox="1"/>
          <p:nvPr/>
        </p:nvSpPr>
        <p:spPr>
          <a:xfrm>
            <a:off x="4044461" y="4725808"/>
            <a:ext cx="3661515" cy="94553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Generation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extraction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surplus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vale (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absolute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relative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).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Conflicts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(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class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gender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group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workers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)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over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social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technical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organization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production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employment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conditions</a:t>
            </a:r>
            <a:endParaRPr lang="en-GB" sz="1400" dirty="0">
              <a:solidFill>
                <a:srgbClr val="000000"/>
              </a:solidFill>
              <a:latin typeface="Arial Narrow" pitchFamily="34"/>
            </a:endParaRPr>
          </a:p>
        </p:txBody>
      </p:sp>
      <p:sp>
        <p:nvSpPr>
          <p:cNvPr id="28" name="TextBox 37">
            <a:extLst>
              <a:ext uri="{FF2B5EF4-FFF2-40B4-BE49-F238E27FC236}">
                <a16:creationId xmlns:a16="http://schemas.microsoft.com/office/drawing/2014/main" id="{BE4128B1-D0FE-40CA-B864-6E037C467531}"/>
              </a:ext>
            </a:extLst>
          </p:cNvPr>
          <p:cNvSpPr txBox="1"/>
          <p:nvPr/>
        </p:nvSpPr>
        <p:spPr>
          <a:xfrm>
            <a:off x="2213226" y="3096476"/>
            <a:ext cx="2249254" cy="94553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2953" tIns="41476" rIns="82953" bIns="41476" anchor="t" anchorCtr="0" compatLnSpc="1">
            <a:spAutoFit/>
          </a:bodyPr>
          <a:lstStyle/>
          <a:p>
            <a:pPr algn="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Realization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surplus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value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.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Conflicts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horizontal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competition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with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other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capitalists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.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Forward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linkages</a:t>
            </a:r>
            <a:endParaRPr lang="en-GB" sz="1400" dirty="0">
              <a:solidFill>
                <a:srgbClr val="000000"/>
              </a:solidFill>
              <a:latin typeface="Arial Narrow" pitchFamily="34"/>
            </a:endParaRPr>
          </a:p>
        </p:txBody>
      </p:sp>
      <p:sp>
        <p:nvSpPr>
          <p:cNvPr id="29" name="TextBox 38">
            <a:extLst>
              <a:ext uri="{FF2B5EF4-FFF2-40B4-BE49-F238E27FC236}">
                <a16:creationId xmlns:a16="http://schemas.microsoft.com/office/drawing/2014/main" id="{CC52E132-118A-4B69-9C85-EAB8A5037ACE}"/>
              </a:ext>
            </a:extLst>
          </p:cNvPr>
          <p:cNvSpPr txBox="1"/>
          <p:nvPr/>
        </p:nvSpPr>
        <p:spPr>
          <a:xfrm>
            <a:off x="2428575" y="1069673"/>
            <a:ext cx="6917772" cy="73009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Conflicts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about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distribution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surplus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value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between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capitalists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: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profits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rents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interest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consumption</a:t>
            </a:r>
            <a:endParaRPr lang="pt-PT" sz="1400" dirty="0">
              <a:solidFill>
                <a:srgbClr val="000000"/>
              </a:solidFill>
              <a:latin typeface="Arial Narrow" pitchFamily="34"/>
            </a:endParaRPr>
          </a:p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Conflicts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about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how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proceed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with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accumulation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capital </a:t>
            </a:r>
          </a:p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Where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does financial capital come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from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its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implications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for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nature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accumulation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process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?</a:t>
            </a:r>
            <a:endParaRPr lang="en-GB" sz="1400" dirty="0">
              <a:solidFill>
                <a:srgbClr val="000000"/>
              </a:solidFill>
              <a:latin typeface="Arial Narrow" pitchFamily="34"/>
            </a:endParaRPr>
          </a:p>
        </p:txBody>
      </p:sp>
      <p:sp>
        <p:nvSpPr>
          <p:cNvPr id="30" name="Right Brace 39">
            <a:extLst>
              <a:ext uri="{FF2B5EF4-FFF2-40B4-BE49-F238E27FC236}">
                <a16:creationId xmlns:a16="http://schemas.microsoft.com/office/drawing/2014/main" id="{C11AC6BE-5AC5-4B4F-8A19-4BB27AA79E27}"/>
              </a:ext>
            </a:extLst>
          </p:cNvPr>
          <p:cNvSpPr/>
          <p:nvPr/>
        </p:nvSpPr>
        <p:spPr>
          <a:xfrm rot="5400013">
            <a:off x="5660132" y="-1525186"/>
            <a:ext cx="372325" cy="6797033"/>
          </a:xfrm>
          <a:custGeom>
            <a:avLst>
              <a:gd name="f12" fmla="val 8333"/>
              <a:gd name="f13" fmla="val 5000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5400000"/>
              <a:gd name="f12" fmla="val 8333"/>
              <a:gd name="f13" fmla="val 50000"/>
              <a:gd name="f14" fmla="+- 0 0 -180"/>
              <a:gd name="f15" fmla="+- 0 0 -270"/>
              <a:gd name="f16" fmla="+- 0 0 -360"/>
              <a:gd name="f17" fmla="abs f6"/>
              <a:gd name="f18" fmla="abs f7"/>
              <a:gd name="f19" fmla="abs f8"/>
              <a:gd name="f20" fmla="val f9"/>
              <a:gd name="f21" fmla="val f13"/>
              <a:gd name="f22" fmla="val f12"/>
              <a:gd name="f23" fmla="+- 2700000 f3 0"/>
              <a:gd name="f24" fmla="*/ f14 f2 1"/>
              <a:gd name="f25" fmla="*/ f15 f2 1"/>
              <a:gd name="f26" fmla="*/ f16 f2 1"/>
              <a:gd name="f27" fmla="?: f17 f6 1"/>
              <a:gd name="f28" fmla="?: f18 f7 1"/>
              <a:gd name="f29" fmla="?: f19 f8 1"/>
              <a:gd name="f30" fmla="*/ f23 f10 1"/>
              <a:gd name="f31" fmla="*/ f24 1 f5"/>
              <a:gd name="f32" fmla="*/ f25 1 f5"/>
              <a:gd name="f33" fmla="*/ f26 1 f5"/>
              <a:gd name="f34" fmla="*/ f27 1 21600"/>
              <a:gd name="f35" fmla="*/ f28 1 21600"/>
              <a:gd name="f36" fmla="*/ 21600 f27 1"/>
              <a:gd name="f37" fmla="*/ 21600 f28 1"/>
              <a:gd name="f38" fmla="*/ f30 1 f2"/>
              <a:gd name="f39" fmla="+- f31 0 f3"/>
              <a:gd name="f40" fmla="+- f32 0 f3"/>
              <a:gd name="f41" fmla="+- f33 0 f3"/>
              <a:gd name="f42" fmla="min f35 f34"/>
              <a:gd name="f43" fmla="*/ f36 1 f29"/>
              <a:gd name="f44" fmla="*/ f37 1 f29"/>
              <a:gd name="f45" fmla="+- 0 0 f38"/>
              <a:gd name="f46" fmla="val f43"/>
              <a:gd name="f47" fmla="val f44"/>
              <a:gd name="f48" fmla="+- 0 0 f45"/>
              <a:gd name="f49" fmla="*/ f20 f42 1"/>
              <a:gd name="f50" fmla="+- f47 0 f20"/>
              <a:gd name="f51" fmla="+- f46 0 f20"/>
              <a:gd name="f52" fmla="*/ f48 f2 1"/>
              <a:gd name="f53" fmla="*/ f46 f42 1"/>
              <a:gd name="f54" fmla="*/ f47 f42 1"/>
              <a:gd name="f55" fmla="*/ f51 1 2"/>
              <a:gd name="f56" fmla="min f51 f50"/>
              <a:gd name="f57" fmla="*/ f50 f21 1"/>
              <a:gd name="f58" fmla="*/ f52 1 f10"/>
              <a:gd name="f59" fmla="+- f20 f55 0"/>
              <a:gd name="f60" fmla="*/ f56 f22 1"/>
              <a:gd name="f61" fmla="*/ f57 1 100000"/>
              <a:gd name="f62" fmla="+- f58 0 f3"/>
              <a:gd name="f63" fmla="*/ f55 f42 1"/>
              <a:gd name="f64" fmla="*/ f60 1 100000"/>
              <a:gd name="f65" fmla="cos 1 f62"/>
              <a:gd name="f66" fmla="sin 1 f62"/>
              <a:gd name="f67" fmla="*/ f59 f42 1"/>
              <a:gd name="f68" fmla="*/ f61 f42 1"/>
              <a:gd name="f69" fmla="+- f61 0 f64"/>
              <a:gd name="f70" fmla="+- f47 0 f64"/>
              <a:gd name="f71" fmla="+- 0 0 f65"/>
              <a:gd name="f72" fmla="+- 0 0 f66"/>
              <a:gd name="f73" fmla="*/ f64 f42 1"/>
              <a:gd name="f74" fmla="+- 0 0 f71"/>
              <a:gd name="f75" fmla="+- 0 0 f72"/>
              <a:gd name="f76" fmla="*/ f69 f42 1"/>
              <a:gd name="f77" fmla="*/ f70 f42 1"/>
              <a:gd name="f78" fmla="*/ f74 f55 1"/>
              <a:gd name="f79" fmla="*/ f75 f64 1"/>
              <a:gd name="f80" fmla="+- f20 f78 0"/>
              <a:gd name="f81" fmla="+- f64 0 f79"/>
              <a:gd name="f82" fmla="+- f47 f79 0"/>
              <a:gd name="f83" fmla="+- f82 0 f64"/>
              <a:gd name="f84" fmla="*/ f81 f42 1"/>
              <a:gd name="f85" fmla="*/ f80 f42 1"/>
              <a:gd name="f86" fmla="*/ f83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49" y="f49"/>
              </a:cxn>
              <a:cxn ang="f40">
                <a:pos x="f53" y="f68"/>
              </a:cxn>
              <a:cxn ang="f41">
                <a:pos x="f49" y="f54"/>
              </a:cxn>
            </a:cxnLst>
            <a:rect l="f49" t="f84" r="f85" b="f86"/>
            <a:pathLst>
              <a:path stroke="0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  <a:close/>
              </a:path>
              <a:path fill="none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</a:path>
            </a:pathLst>
          </a:custGeom>
          <a:noFill/>
          <a:ln w="6345" cap="flat">
            <a:solidFill>
              <a:srgbClr val="4472C4"/>
            </a:solidFill>
            <a:prstDash val="solid"/>
            <a:miter/>
          </a:ln>
        </p:spPr>
        <p:txBody>
          <a:bodyPr vert="horz" wrap="square" lIns="82953" tIns="41476" rIns="82953" bIns="41476" anchor="ctr" anchorCtr="1" compatLnSpc="1">
            <a:noAutofit/>
          </a:bodyPr>
          <a:lstStyle/>
          <a:p>
            <a:pPr algn="ctr"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TextBox 41">
            <a:extLst>
              <a:ext uri="{FF2B5EF4-FFF2-40B4-BE49-F238E27FC236}">
                <a16:creationId xmlns:a16="http://schemas.microsoft.com/office/drawing/2014/main" id="{CA6500A0-ACAB-43EC-875E-71227DA5A8E5}"/>
              </a:ext>
            </a:extLst>
          </p:cNvPr>
          <p:cNvSpPr txBox="1"/>
          <p:nvPr/>
        </p:nvSpPr>
        <p:spPr>
          <a:xfrm>
            <a:off x="1847291" y="5922303"/>
            <a:ext cx="8497418" cy="73009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2953" tIns="41476" rIns="82953" bIns="41476" anchor="t" anchorCtr="0" compatLnSpc="1">
            <a:spAutoFit/>
          </a:bodyPr>
          <a:lstStyle/>
          <a:p>
            <a:pPr defTabSz="82954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400" b="1" dirty="0" err="1">
                <a:solidFill>
                  <a:srgbClr val="000000"/>
                </a:solidFill>
                <a:latin typeface="Arial Narrow" pitchFamily="34"/>
              </a:rPr>
              <a:t>Legend</a:t>
            </a:r>
            <a:r>
              <a:rPr lang="pt-PT" sz="1400" b="1" dirty="0">
                <a:solidFill>
                  <a:srgbClr val="000000"/>
                </a:solidFill>
                <a:latin typeface="Arial Narrow" pitchFamily="34"/>
              </a:rPr>
              <a:t>: 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M =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money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(M’ &gt; M); C =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commodities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(C’ &gt; C); LP =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labour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power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, MP =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means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production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); pp =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process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production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; C’ =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Commodities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at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end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prodcution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process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; M’ = Money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at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end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the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realization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(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of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surplus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value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) </a:t>
            </a:r>
            <a:r>
              <a:rPr lang="pt-PT" sz="1400" dirty="0" err="1">
                <a:solidFill>
                  <a:srgbClr val="000000"/>
                </a:solidFill>
                <a:latin typeface="Arial Narrow" pitchFamily="34"/>
              </a:rPr>
              <a:t>process</a:t>
            </a:r>
            <a:r>
              <a:rPr lang="pt-PT" sz="1400" dirty="0">
                <a:solidFill>
                  <a:srgbClr val="000000"/>
                </a:solidFill>
                <a:latin typeface="Arial Narrow" pitchFamily="34"/>
              </a:rPr>
              <a:t>. </a:t>
            </a:r>
            <a:endParaRPr lang="en-GB" sz="1400" dirty="0">
              <a:solidFill>
                <a:srgbClr val="000000"/>
              </a:solidFill>
              <a:latin typeface="Arial Narrow" pitchFamily="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FCCC5-358C-44A3-9F1F-4DD0CCB4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529" y="92319"/>
            <a:ext cx="11703424" cy="545123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A Questão Agrária e o Capitalismo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DE0E9-CDDA-4698-A676-4A265F66A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29" y="817685"/>
            <a:ext cx="11703424" cy="591282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Resistência, lutas e organização social da produção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“Dualismo” – influente mas muito fraco como método de análise. Uma alternativa ao “dualismo” e a discussão da integração formal e informal da força de trabalho no sistema de acumulação de capital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Diferentes formas de organização da produção: familiar/pequena produção, plantações e monoculturas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Modos e estratégias diversificados de vida – diferentes modos de produção ou diferentes formas de integração no mercado de trabalho e de bens?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Reformas agrárias e industrialização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Formas de resistência – resistir à mudança versus definir a mudança (tentar voltar para formas pré-capitalistas de produção ou superar o capitalismo)?</a:t>
            </a:r>
          </a:p>
        </p:txBody>
      </p:sp>
    </p:spTree>
    <p:extLst>
      <p:ext uri="{BB962C8B-B14F-4D97-AF65-F5344CB8AC3E}">
        <p14:creationId xmlns:p14="http://schemas.microsoft.com/office/powerpoint/2010/main" val="2962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FCCC5-358C-44A3-9F1F-4DD0CCB4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529" y="201707"/>
            <a:ext cx="11703424" cy="672352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A Questão Agrária e a Transformação e a Superação do Capitalismo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DE0E9-CDDA-4698-A676-4A265F66A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29" y="958363"/>
            <a:ext cx="11703424" cy="55948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Outra vez o problema do “dualismo” – que </a:t>
            </a:r>
            <a:r>
              <a:rPr lang="pt-PT" dirty="0" err="1">
                <a:latin typeface="Arial Narrow" panose="020B0606020202030204" pitchFamily="34" charset="0"/>
              </a:rPr>
              <a:t>direcção</a:t>
            </a:r>
            <a:r>
              <a:rPr lang="pt-PT" dirty="0">
                <a:latin typeface="Arial Narrow" panose="020B0606020202030204" pitchFamily="34" charset="0"/>
              </a:rPr>
              <a:t> para a transformação agrária?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O mito das sociedades agrárias sem classes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Reforma agrária – de quê e para quê? Em que é que esta “reforma” agrária se distingue da capitalista? Voltar para trás (para onde)? Andar para a frente (para onde)?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A base social da transformação: camponeses, operários/trabalhadores, o Estado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Transformação socialista e acumulação socialista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Transformar o quê? Um retorno à questão da formação e reprodução da força de trabalho e </a:t>
            </a:r>
            <a:r>
              <a:rPr lang="pt-PT" dirty="0" err="1">
                <a:latin typeface="Arial Narrow" panose="020B0606020202030204" pitchFamily="34" charset="0"/>
              </a:rPr>
              <a:t>extracção</a:t>
            </a:r>
            <a:r>
              <a:rPr lang="pt-PT" dirty="0">
                <a:latin typeface="Arial Narrow" panose="020B0606020202030204" pitchFamily="34" charset="0"/>
              </a:rPr>
              <a:t> e acumulação de excedente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Industrialização, transformação agrária e acumulação socialista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10000"/>
            </a:pPr>
            <a:r>
              <a:rPr lang="pt-PT" dirty="0">
                <a:latin typeface="Arial Narrow" panose="020B0606020202030204" pitchFamily="34" charset="0"/>
              </a:rPr>
              <a:t>Aliança operário-camponesa?</a:t>
            </a:r>
          </a:p>
        </p:txBody>
      </p:sp>
    </p:spTree>
    <p:extLst>
      <p:ext uri="{BB962C8B-B14F-4D97-AF65-F5344CB8AC3E}">
        <p14:creationId xmlns:p14="http://schemas.microsoft.com/office/powerpoint/2010/main" val="276512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FCCC5-358C-44A3-9F1F-4DD0CCB4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94" y="91702"/>
            <a:ext cx="11654118" cy="629957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A Questão Agrária e a Transformação e a Superação do Capitalismo – resumo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652C41-22C9-3A74-F14B-3C7066D7E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5494" y="857252"/>
            <a:ext cx="5840506" cy="508934"/>
          </a:xfrm>
        </p:spPr>
        <p:txBody>
          <a:bodyPr anchor="t">
            <a:normAutofit fontScale="85000" lnSpcReduction="10000"/>
          </a:bodyPr>
          <a:lstStyle/>
          <a:p>
            <a:r>
              <a:rPr lang="pt-PT" sz="2800" dirty="0">
                <a:latin typeface="Arial Narrow" panose="020B0606020202030204" pitchFamily="34" charset="0"/>
              </a:rPr>
              <a:t>Industrialização</a:t>
            </a:r>
            <a:endParaRPr lang="en-GB" sz="2800" dirty="0">
              <a:latin typeface="Arial Narrow" panose="020B0606020202030204" pitchFamily="34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45559F-79EC-642E-EAC0-4B127D850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736229"/>
            <a:ext cx="5903258" cy="508934"/>
          </a:xfrm>
        </p:spPr>
        <p:txBody>
          <a:bodyPr anchor="t">
            <a:normAutofit fontScale="85000" lnSpcReduction="10000"/>
          </a:bodyPr>
          <a:lstStyle/>
          <a:p>
            <a:r>
              <a:rPr lang="pt-PT" sz="2800" dirty="0">
                <a:latin typeface="Arial Narrow" panose="020B0606020202030204" pitchFamily="34" charset="0"/>
              </a:rPr>
              <a:t>Transformação agrária e acumulação socialista</a:t>
            </a:r>
            <a:endParaRPr lang="en-GB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C92730F1-5763-D4E0-460F-F7C4C3771D4E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24209671"/>
              </p:ext>
            </p:extLst>
          </p:nvPr>
        </p:nvGraphicFramePr>
        <p:xfrm>
          <a:off x="6266328" y="1487208"/>
          <a:ext cx="5732930" cy="5227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8027D709-F780-5C0D-7CF5-E7A132DE6EA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1093961"/>
              </p:ext>
            </p:extLst>
          </p:nvPr>
        </p:nvGraphicFramePr>
        <p:xfrm>
          <a:off x="192742" y="1537447"/>
          <a:ext cx="5795682" cy="5177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579880CA-00D0-8660-5CF8-E59C6BCE0E31}"/>
              </a:ext>
            </a:extLst>
          </p:cNvPr>
          <p:cNvSpPr txBox="1"/>
          <p:nvPr/>
        </p:nvSpPr>
        <p:spPr>
          <a:xfrm>
            <a:off x="318245" y="5186081"/>
            <a:ext cx="56701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latin typeface="Arial Narrow" panose="020B0606020202030204" pitchFamily="34" charset="0"/>
              </a:rPr>
              <a:t>Problemas: como acontece a reforma da propriedade? O que acontece com os camponeses? O resto da economia vai absorver a FT? Qual é o equilíbrio entre transferência de excedente e desenvolvimento da agricultura e dos níveis de vida dos trabalhadores rurais?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708E47-C56E-2EC9-90D7-D94F2DE20E42}"/>
              </a:ext>
            </a:extLst>
          </p:cNvPr>
          <p:cNvSpPr txBox="1"/>
          <p:nvPr/>
        </p:nvSpPr>
        <p:spPr>
          <a:xfrm>
            <a:off x="6266328" y="5221942"/>
            <a:ext cx="573293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700" dirty="0">
                <a:latin typeface="Arial Narrow" panose="020B0606020202030204" pitchFamily="34" charset="0"/>
              </a:rPr>
              <a:t>Problemas: inserção do campesinato </a:t>
            </a:r>
            <a:r>
              <a:rPr lang="pt-PT" sz="1700" dirty="0" err="1">
                <a:latin typeface="Arial Narrow" panose="020B0606020202030204" pitchFamily="34" charset="0"/>
              </a:rPr>
              <a:t>semi-proletarizado</a:t>
            </a:r>
            <a:r>
              <a:rPr lang="pt-PT" sz="1700" dirty="0">
                <a:latin typeface="Arial Narrow" panose="020B0606020202030204" pitchFamily="34" charset="0"/>
              </a:rPr>
              <a:t> e das relações mercantis capitalistas na transformação socialista? O debate sobre acumulação socialista definida apenas como desenvolvimento das forças produtivas (acumulação sem transformação? Construção do proletariado rural? Acumulação e consumo?)? Relação com o Estado e com a planificação? </a:t>
            </a:r>
            <a:endParaRPr lang="en-GB" sz="17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3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4043" y="43962"/>
            <a:ext cx="11664043" cy="514350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Referências</a:t>
            </a:r>
            <a:endParaRPr lang="en-GB" sz="28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34042" y="558311"/>
            <a:ext cx="11868569" cy="621616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  <a:buNone/>
            </a:pPr>
            <a:r>
              <a:rPr lang="en-GB" sz="1200" dirty="0">
                <a:latin typeface="Arial Narrow" panose="020B0606020202030204" pitchFamily="34" charset="0"/>
              </a:rPr>
              <a:t>Cap</a:t>
            </a:r>
            <a:r>
              <a:rPr lang="pt-PT" sz="1200" dirty="0" err="1">
                <a:latin typeface="Arial Narrow" panose="020B0606020202030204" pitchFamily="34" charset="0"/>
              </a:rPr>
              <a:t>ítulos</a:t>
            </a:r>
            <a:r>
              <a:rPr lang="pt-PT" sz="1200" dirty="0">
                <a:latin typeface="Arial Narrow" panose="020B0606020202030204" pitchFamily="34" charset="0"/>
              </a:rPr>
              <a:t> do livro “</a:t>
            </a:r>
            <a:r>
              <a:rPr lang="en-GB" sz="1200" dirty="0">
                <a:latin typeface="Arial Narrow" panose="020B0606020202030204" pitchFamily="34" charset="0"/>
              </a:rPr>
              <a:t>The Elgar Companion to Development Studies” Edited by David Alexander Clark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Agriculture and Economic Growth C. Peter Timmer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Famine as a Social Phenomenon S.R. Osmani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Food Security John Cathie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Gender and Development Ruth Pearson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Green Revolution and Biotechnology Jonathan R. Pincus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pt-PT" sz="1200" dirty="0">
                <a:latin typeface="Arial Narrow" panose="020B0606020202030204" pitchFamily="34" charset="0"/>
              </a:rPr>
              <a:t>Labour </a:t>
            </a:r>
            <a:r>
              <a:rPr lang="pt-PT" sz="1200" dirty="0" err="1">
                <a:latin typeface="Arial Narrow" panose="020B0606020202030204" pitchFamily="34" charset="0"/>
              </a:rPr>
              <a:t>Markets</a:t>
            </a:r>
            <a:r>
              <a:rPr lang="pt-PT" sz="1200" dirty="0">
                <a:latin typeface="Arial Narrow" panose="020B0606020202030204" pitchFamily="34" charset="0"/>
              </a:rPr>
              <a:t> Guy </a:t>
            </a:r>
            <a:r>
              <a:rPr lang="pt-PT" sz="1200" dirty="0" err="1">
                <a:latin typeface="Arial Narrow" panose="020B0606020202030204" pitchFamily="34" charset="0"/>
              </a:rPr>
              <a:t>Standing</a:t>
            </a:r>
            <a:endParaRPr lang="pt-PT" sz="120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pt-PT" sz="1200" dirty="0">
                <a:latin typeface="Arial Narrow" panose="020B0606020202030204" pitchFamily="34" charset="0"/>
              </a:rPr>
              <a:t>Land </a:t>
            </a:r>
            <a:r>
              <a:rPr lang="pt-PT" sz="1200" dirty="0" err="1">
                <a:latin typeface="Arial Narrow" panose="020B0606020202030204" pitchFamily="34" charset="0"/>
              </a:rPr>
              <a:t>Reform</a:t>
            </a:r>
            <a:r>
              <a:rPr lang="pt-PT" sz="1200" dirty="0">
                <a:latin typeface="Arial Narrow" panose="020B0606020202030204" pitchFamily="34" charset="0"/>
              </a:rPr>
              <a:t> Henry Bernstein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pt-PT" sz="1200" dirty="0" err="1">
                <a:latin typeface="Arial Narrow" panose="020B0606020202030204" pitchFamily="34" charset="0"/>
              </a:rPr>
              <a:t>Livelihoods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Approach</a:t>
            </a:r>
            <a:r>
              <a:rPr lang="pt-PT" sz="1200" dirty="0">
                <a:latin typeface="Arial Narrow" panose="020B0606020202030204" pitchFamily="34" charset="0"/>
              </a:rPr>
              <a:t> Frank </a:t>
            </a:r>
            <a:r>
              <a:rPr lang="pt-PT" sz="1200" dirty="0" err="1">
                <a:latin typeface="Arial Narrow" panose="020B0606020202030204" pitchFamily="34" charset="0"/>
              </a:rPr>
              <a:t>Ellis</a:t>
            </a:r>
            <a:endParaRPr lang="pt-PT" sz="120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pt-PT" sz="1200" dirty="0" err="1">
                <a:latin typeface="Arial Narrow" panose="020B0606020202030204" pitchFamily="34" charset="0"/>
              </a:rPr>
              <a:t>Migration</a:t>
            </a:r>
            <a:r>
              <a:rPr lang="pt-PT" sz="1200" dirty="0">
                <a:latin typeface="Arial Narrow" panose="020B0606020202030204" pitchFamily="34" charset="0"/>
              </a:rPr>
              <a:t> for Rural </a:t>
            </a:r>
            <a:r>
              <a:rPr lang="pt-PT" sz="1200" dirty="0" err="1">
                <a:latin typeface="Arial Narrow" panose="020B0606020202030204" pitchFamily="34" charset="0"/>
              </a:rPr>
              <a:t>Work</a:t>
            </a:r>
            <a:r>
              <a:rPr lang="pt-PT" sz="1200" dirty="0">
                <a:latin typeface="Arial Narrow" panose="020B0606020202030204" pitchFamily="34" charset="0"/>
              </a:rPr>
              <a:t> Ben </a:t>
            </a:r>
            <a:r>
              <a:rPr lang="pt-PT" sz="1200" dirty="0" err="1">
                <a:latin typeface="Arial Narrow" panose="020B0606020202030204" pitchFamily="34" charset="0"/>
              </a:rPr>
              <a:t>Rogaly</a:t>
            </a:r>
            <a:endParaRPr lang="pt-PT" sz="120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pt-PT" sz="1200" dirty="0">
                <a:latin typeface="Arial Narrow" panose="020B0606020202030204" pitchFamily="34" charset="0"/>
              </a:rPr>
              <a:t>Rural </a:t>
            </a:r>
            <a:r>
              <a:rPr lang="pt-PT" sz="1200" dirty="0" err="1">
                <a:latin typeface="Arial Narrow" panose="020B0606020202030204" pitchFamily="34" charset="0"/>
              </a:rPr>
              <a:t>Poverty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Reduction</a:t>
            </a:r>
            <a:r>
              <a:rPr lang="pt-PT" sz="1200" dirty="0">
                <a:latin typeface="Arial Narrow" panose="020B0606020202030204" pitchFamily="34" charset="0"/>
              </a:rPr>
              <a:t> Frank </a:t>
            </a:r>
            <a:r>
              <a:rPr lang="pt-PT" sz="1200" dirty="0" err="1">
                <a:latin typeface="Arial Narrow" panose="020B0606020202030204" pitchFamily="34" charset="0"/>
              </a:rPr>
              <a:t>Ellis</a:t>
            </a:r>
            <a:endParaRPr lang="pt-PT" sz="120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pt-PT" sz="1200" dirty="0" err="1">
                <a:latin typeface="Arial Narrow" panose="020B0606020202030204" pitchFamily="34" charset="0"/>
              </a:rPr>
              <a:t>Sharecropping</a:t>
            </a:r>
            <a:r>
              <a:rPr lang="pt-PT" sz="1200" dirty="0">
                <a:latin typeface="Arial Narrow" panose="020B0606020202030204" pitchFamily="34" charset="0"/>
              </a:rPr>
              <a:t> Terence J. </a:t>
            </a:r>
            <a:r>
              <a:rPr lang="pt-PT" sz="1200" dirty="0" err="1">
                <a:latin typeface="Arial Narrow" panose="020B0606020202030204" pitchFamily="34" charset="0"/>
              </a:rPr>
              <a:t>Byres</a:t>
            </a:r>
            <a:endParaRPr lang="pt-PT" sz="1200" dirty="0">
              <a:latin typeface="Arial Narrow" panose="020B0606020202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  <a:buNone/>
            </a:pPr>
            <a:r>
              <a:rPr lang="pt-PT" sz="1200" dirty="0">
                <a:latin typeface="Arial Narrow" panose="020B0606020202030204" pitchFamily="34" charset="0"/>
              </a:rPr>
              <a:t> Outros: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pt-PT" sz="1200" dirty="0" err="1">
                <a:latin typeface="Arial Narrow" panose="020B0606020202030204" pitchFamily="34" charset="0"/>
              </a:rPr>
              <a:t>Dobb</a:t>
            </a:r>
            <a:r>
              <a:rPr lang="pt-PT" sz="1200" dirty="0">
                <a:latin typeface="Arial Narrow" panose="020B0606020202030204" pitchFamily="34" charset="0"/>
              </a:rPr>
              <a:t>, Maurice (1963) A evolução do capitalismo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pt-PT" sz="1200" dirty="0">
                <a:latin typeface="Arial Narrow" panose="020B0606020202030204" pitchFamily="34" charset="0"/>
              </a:rPr>
              <a:t>Newman, Susan (2012) Global </a:t>
            </a:r>
            <a:r>
              <a:rPr lang="pt-PT" sz="1200" dirty="0" err="1">
                <a:latin typeface="Arial Narrow" panose="020B0606020202030204" pitchFamily="34" charset="0"/>
              </a:rPr>
              <a:t>commodity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chains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and</a:t>
            </a:r>
            <a:r>
              <a:rPr lang="pt-PT" sz="1200" dirty="0">
                <a:latin typeface="Arial Narrow" panose="020B0606020202030204" pitchFamily="34" charset="0"/>
              </a:rPr>
              <a:t> global </a:t>
            </a:r>
            <a:r>
              <a:rPr lang="pt-PT" sz="1200" dirty="0" err="1">
                <a:latin typeface="Arial Narrow" panose="020B0606020202030204" pitchFamily="34" charset="0"/>
              </a:rPr>
              <a:t>value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chains</a:t>
            </a:r>
            <a:r>
              <a:rPr lang="pt-PT" sz="1200" dirty="0">
                <a:latin typeface="Arial Narrow" panose="020B0606020202030204" pitchFamily="34" charset="0"/>
              </a:rPr>
              <a:t>. </a:t>
            </a:r>
            <a:r>
              <a:rPr lang="en-GB" sz="1200" dirty="0">
                <a:latin typeface="Arial Narrow" panose="020B0606020202030204" pitchFamily="34" charset="0"/>
              </a:rPr>
              <a:t>In Fine, Ben &amp; Alfredo Saad-Filho (editors) The Elgar companion to Marxist Economics. Edward Elgar: London.</a:t>
            </a:r>
            <a:endParaRPr lang="pt-PT" sz="120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pt-PT" sz="1200" dirty="0" err="1">
                <a:latin typeface="Arial Narrow" panose="020B0606020202030204" pitchFamily="34" charset="0"/>
              </a:rPr>
              <a:t>Rodney</a:t>
            </a:r>
            <a:r>
              <a:rPr lang="pt-PT" sz="1200" dirty="0">
                <a:latin typeface="Arial Narrow" panose="020B0606020202030204" pitchFamily="34" charset="0"/>
              </a:rPr>
              <a:t>, Walter (1974) </a:t>
            </a:r>
            <a:r>
              <a:rPr lang="pt-PT" sz="1200" dirty="0" err="1">
                <a:latin typeface="Arial Narrow" panose="020B0606020202030204" pitchFamily="34" charset="0"/>
              </a:rPr>
              <a:t>How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Europe</a:t>
            </a:r>
            <a:r>
              <a:rPr lang="pt-PT" sz="1200" dirty="0">
                <a:latin typeface="Arial Narrow" panose="020B0606020202030204" pitchFamily="34" charset="0"/>
              </a:rPr>
              <a:t> </a:t>
            </a:r>
            <a:r>
              <a:rPr lang="pt-PT" sz="1200" dirty="0" err="1">
                <a:latin typeface="Arial Narrow" panose="020B0606020202030204" pitchFamily="34" charset="0"/>
              </a:rPr>
              <a:t>underdeveloped</a:t>
            </a:r>
            <a:r>
              <a:rPr lang="pt-PT" sz="1200" dirty="0">
                <a:latin typeface="Arial Narrow" panose="020B0606020202030204" pitchFamily="34" charset="0"/>
              </a:rPr>
              <a:t> Africa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Sam </a:t>
            </a:r>
            <a:r>
              <a:rPr lang="en-GB" sz="1200" dirty="0" err="1">
                <a:latin typeface="Arial Narrow" panose="020B0606020202030204" pitchFamily="34" charset="0"/>
              </a:rPr>
              <a:t>Moyo</a:t>
            </a:r>
            <a:r>
              <a:rPr lang="en-GB" sz="1200" dirty="0">
                <a:latin typeface="Arial Narrow" panose="020B0606020202030204" pitchFamily="34" charset="0"/>
              </a:rPr>
              <a:t>, Praveen Jha and Paris </a:t>
            </a:r>
            <a:r>
              <a:rPr lang="en-GB" sz="1200" dirty="0" err="1">
                <a:latin typeface="Arial Narrow" panose="020B0606020202030204" pitchFamily="34" charset="0"/>
              </a:rPr>
              <a:t>Yeros</a:t>
            </a:r>
            <a:r>
              <a:rPr lang="pt-PT" sz="1200" dirty="0">
                <a:latin typeface="Arial Narrow" panose="020B0606020202030204" pitchFamily="34" charset="0"/>
              </a:rPr>
              <a:t> (2016) </a:t>
            </a:r>
            <a:r>
              <a:rPr lang="en-GB" sz="1200" dirty="0">
                <a:latin typeface="Arial Narrow" panose="020B0606020202030204" pitchFamily="34" charset="0"/>
              </a:rPr>
              <a:t>The agrarian question and trajectories of economic transformation: a perspective from the South. In Handbook of Alternative Theories of Economic Development Edited by Erik S. Reinert, </a:t>
            </a:r>
            <a:r>
              <a:rPr lang="en-GB" sz="1200" dirty="0" err="1">
                <a:latin typeface="Arial Narrow" panose="020B0606020202030204" pitchFamily="34" charset="0"/>
              </a:rPr>
              <a:t>Jayati</a:t>
            </a:r>
            <a:r>
              <a:rPr lang="en-GB" sz="1200" dirty="0">
                <a:latin typeface="Arial Narrow" panose="020B0606020202030204" pitchFamily="34" charset="0"/>
              </a:rPr>
              <a:t> Ghosh, Rainer </a:t>
            </a:r>
            <a:r>
              <a:rPr lang="en-GB" sz="1200" dirty="0" err="1">
                <a:latin typeface="Arial Narrow" panose="020B0606020202030204" pitchFamily="34" charset="0"/>
              </a:rPr>
              <a:t>Kattel</a:t>
            </a:r>
            <a:endParaRPr lang="en-GB" sz="120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Issa </a:t>
            </a:r>
            <a:r>
              <a:rPr lang="en-GB" sz="1200" dirty="0" err="1">
                <a:latin typeface="Arial Narrow" panose="020B0606020202030204" pitchFamily="34" charset="0"/>
              </a:rPr>
              <a:t>Shivji</a:t>
            </a:r>
            <a:r>
              <a:rPr lang="en-GB" sz="1200" dirty="0">
                <a:latin typeface="Arial Narrow" panose="020B0606020202030204" pitchFamily="34" charset="0"/>
              </a:rPr>
              <a:t> (2009) ACCUMULATION IN AN AFRICAN PERIPHERY – A THEORETICAL FRAMEWORK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Henry Bernstein &amp; Terence Byres (2001) From Peasant Studies to Agrarian Change. Journal of Agrarian Change, Vol. 1 No. 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Henry Bernstein (2016) Agrarian political economy and modern world capitalism: the contributions of food regime analysis. The Journal of Peasant Studies Vol. 43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0000"/>
            </a:pPr>
            <a:r>
              <a:rPr lang="en-GB" sz="1200" dirty="0">
                <a:latin typeface="Arial Narrow" panose="020B0606020202030204" pitchFamily="34" charset="0"/>
              </a:rPr>
              <a:t>Henry </a:t>
            </a:r>
            <a:r>
              <a:rPr lang="en-GB" sz="1200" dirty="0" err="1">
                <a:latin typeface="Arial Narrow" panose="020B0606020202030204" pitchFamily="34" charset="0"/>
              </a:rPr>
              <a:t>Bersntein</a:t>
            </a:r>
            <a:r>
              <a:rPr lang="en-GB" sz="1200" dirty="0">
                <a:latin typeface="Arial Narrow" panose="020B0606020202030204" pitchFamily="34" charset="0"/>
              </a:rPr>
              <a:t> (2010) CLASS DYNAMICS OF AGRARIAN CHANGE</a:t>
            </a:r>
          </a:p>
        </p:txBody>
      </p:sp>
    </p:spTree>
    <p:extLst>
      <p:ext uri="{BB962C8B-B14F-4D97-AF65-F5344CB8AC3E}">
        <p14:creationId xmlns:p14="http://schemas.microsoft.com/office/powerpoint/2010/main" val="3978781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24355</TotalTime>
  <Words>1209</Words>
  <Application>Microsoft Office PowerPoint</Application>
  <PresentationFormat>Widescreen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Arimo</vt:lpstr>
      <vt:lpstr>Calibri</vt:lpstr>
      <vt:lpstr>Calibri Light</vt:lpstr>
      <vt:lpstr>Cambria Math</vt:lpstr>
      <vt:lpstr>Office Theme</vt:lpstr>
      <vt:lpstr>Economia e Política de Desenvolvimento  A Questão Agrária  Carlos Nuno Castel-Branco Professor Catedrático Convidado cnbranco@iseg.ulisboa.pt | carlos.castelbranco@gmail.com   31-10-2023</vt:lpstr>
      <vt:lpstr>Estrutura da aula</vt:lpstr>
      <vt:lpstr>A Questão Agrária – o que discute?</vt:lpstr>
      <vt:lpstr>A Questão Agrária e o Capitalismo</vt:lpstr>
      <vt:lpstr>Circuito do capital industrial e conflitos/tensões entre capital e trabalho e entre facções do capital</vt:lpstr>
      <vt:lpstr>A Questão Agrária e o Capitalismo</vt:lpstr>
      <vt:lpstr>A Questão Agrária e a Transformação e a Superação do Capitalismo</vt:lpstr>
      <vt:lpstr>A Questão Agrária e a Transformação e a Superação do Capitalismo – resumo 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Castel-Branco</dc:creator>
  <cp:lastModifiedBy>Carlos Castel-Branco</cp:lastModifiedBy>
  <cp:revision>31</cp:revision>
  <dcterms:created xsi:type="dcterms:W3CDTF">2019-10-03T07:41:33Z</dcterms:created>
  <dcterms:modified xsi:type="dcterms:W3CDTF">2023-10-31T18:04:28Z</dcterms:modified>
</cp:coreProperties>
</file>